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3" r:id="rId5"/>
    <p:sldId id="259" r:id="rId6"/>
    <p:sldId id="272" r:id="rId7"/>
    <p:sldId id="268" r:id="rId8"/>
    <p:sldId id="260" r:id="rId9"/>
    <p:sldId id="277" r:id="rId10"/>
    <p:sldId id="278" r:id="rId11"/>
    <p:sldId id="261" r:id="rId12"/>
    <p:sldId id="262" r:id="rId13"/>
    <p:sldId id="274" r:id="rId14"/>
    <p:sldId id="263" r:id="rId15"/>
    <p:sldId id="279" r:id="rId16"/>
    <p:sldId id="280" r:id="rId17"/>
    <p:sldId id="264" r:id="rId18"/>
    <p:sldId id="275" r:id="rId19"/>
    <p:sldId id="276" r:id="rId20"/>
    <p:sldId id="265" r:id="rId21"/>
    <p:sldId id="266" r:id="rId22"/>
    <p:sldId id="267" r:id="rId23"/>
    <p:sldId id="281" r:id="rId24"/>
    <p:sldId id="271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704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D0C43C-A275-4FA8-967B-B1F895F67CC9}" type="datetimeFigureOut">
              <a:rPr lang="en-US" smtClean="0"/>
              <a:pPr/>
              <a:t>1/9/12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4AE06-3504-4D51-A544-974088D2F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D0C43C-A275-4FA8-967B-B1F895F67CC9}" type="datetimeFigureOut">
              <a:rPr lang="en-US" smtClean="0"/>
              <a:pPr/>
              <a:t>1/9/12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4AE06-3504-4D51-A544-974088D2F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D0C43C-A275-4FA8-967B-B1F895F67CC9}" type="datetimeFigureOut">
              <a:rPr lang="en-US" smtClean="0"/>
              <a:pPr/>
              <a:t>1/9/12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4AE06-3504-4D51-A544-974088D2F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D0C43C-A275-4FA8-967B-B1F895F67CC9}" type="datetimeFigureOut">
              <a:rPr lang="en-US" smtClean="0"/>
              <a:pPr/>
              <a:t>1/9/12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4AE06-3504-4D51-A544-974088D2F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D0C43C-A275-4FA8-967B-B1F895F67CC9}" type="datetimeFigureOut">
              <a:rPr lang="en-US" smtClean="0"/>
              <a:pPr/>
              <a:t>1/9/12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4AE06-3504-4D51-A544-974088D2F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D0C43C-A275-4FA8-967B-B1F895F67CC9}" type="datetimeFigureOut">
              <a:rPr lang="en-US" smtClean="0"/>
              <a:pPr/>
              <a:t>1/9/12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4AE06-3504-4D51-A544-974088D2F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D0C43C-A275-4FA8-967B-B1F895F67CC9}" type="datetimeFigureOut">
              <a:rPr lang="en-US" smtClean="0"/>
              <a:pPr/>
              <a:t>1/9/12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4AE06-3504-4D51-A544-974088D2F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D0C43C-A275-4FA8-967B-B1F895F67CC9}" type="datetimeFigureOut">
              <a:rPr lang="en-US" smtClean="0"/>
              <a:pPr/>
              <a:t>1/9/12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4AE06-3504-4D51-A544-974088D2F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D0C43C-A275-4FA8-967B-B1F895F67CC9}" type="datetimeFigureOut">
              <a:rPr lang="en-US" smtClean="0"/>
              <a:pPr/>
              <a:t>1/9/12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4AE06-3504-4D51-A544-974088D2F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D0C43C-A275-4FA8-967B-B1F895F67CC9}" type="datetimeFigureOut">
              <a:rPr lang="en-US" smtClean="0"/>
              <a:pPr/>
              <a:t>1/9/12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4AE06-3504-4D51-A544-974088D2F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D0C43C-A275-4FA8-967B-B1F895F67CC9}" type="datetimeFigureOut">
              <a:rPr lang="en-US" smtClean="0"/>
              <a:pPr/>
              <a:t>1/9/12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4AE06-3504-4D51-A544-974088D2F5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FD0C43C-A275-4FA8-967B-B1F895F67CC9}" type="datetimeFigureOut">
              <a:rPr lang="en-US" smtClean="0"/>
              <a:pPr/>
              <a:t>1/9/12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3E4AE06-3504-4D51-A544-974088D2F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Associated Students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2010-2011 Year End Report</a:t>
            </a:r>
            <a:endParaRPr lang="en-US" dirty="0"/>
          </a:p>
        </p:txBody>
      </p:sp>
      <p:pic>
        <p:nvPicPr>
          <p:cNvPr id="4" name="Picture 3" descr="LOGOdots [Converted]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5486400"/>
            <a:ext cx="4724400" cy="6954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Initiatives </a:t>
            </a:r>
            <a:r>
              <a:rPr lang="en-US" sz="2000" dirty="0" smtClean="0"/>
              <a:t>(partial list)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18388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Region 1 Summit – 48 students from 8 colleges</a:t>
            </a:r>
          </a:p>
          <a:p>
            <a:r>
              <a:rPr lang="en-US" dirty="0" smtClean="0"/>
              <a:t>Culture &amp; Community Center $15K</a:t>
            </a:r>
          </a:p>
          <a:p>
            <a:r>
              <a:rPr lang="en-US" dirty="0" smtClean="0"/>
              <a:t>Gender Neutral Bathrooms</a:t>
            </a:r>
          </a:p>
          <a:p>
            <a:r>
              <a:rPr lang="en-US" dirty="0" smtClean="0"/>
              <a:t>Center for Well-Being</a:t>
            </a:r>
          </a:p>
          <a:p>
            <a:r>
              <a:rPr lang="en-US" dirty="0" smtClean="0"/>
              <a:t>Chico Center bus accommodations &amp; seating $4+K</a:t>
            </a:r>
          </a:p>
          <a:p>
            <a:r>
              <a:rPr lang="en-US" dirty="0" err="1" smtClean="0"/>
              <a:t>Zimride</a:t>
            </a:r>
            <a:r>
              <a:rPr lang="en-US" dirty="0" smtClean="0"/>
              <a:t>!! $10K</a:t>
            </a:r>
          </a:p>
          <a:p>
            <a:r>
              <a:rPr lang="en-US" dirty="0" smtClean="0"/>
              <a:t>March in March – 42 students &amp; Trash/Recycling Clean up</a:t>
            </a:r>
          </a:p>
          <a:p>
            <a:r>
              <a:rPr lang="en-US" dirty="0" smtClean="0"/>
              <a:t>Sponsored 3 students to </a:t>
            </a:r>
            <a:r>
              <a:rPr lang="en-US" dirty="0" err="1" smtClean="0"/>
              <a:t>Bioneers</a:t>
            </a:r>
            <a:r>
              <a:rPr lang="en-US" dirty="0" smtClean="0"/>
              <a:t> Conference</a:t>
            </a:r>
          </a:p>
          <a:p>
            <a:r>
              <a:rPr lang="en-US" dirty="0" smtClean="0"/>
              <a:t>Happiness Project – 100 surveys, 1,000 direct contact through workshops &amp; campus social contact</a:t>
            </a:r>
          </a:p>
          <a:p>
            <a:r>
              <a:rPr lang="en-US" dirty="0" smtClean="0"/>
              <a:t>Created procedures &amp; flow chart for directing student concerns </a:t>
            </a:r>
          </a:p>
          <a:p>
            <a:r>
              <a:rPr lang="en-US" dirty="0" smtClean="0"/>
              <a:t>AS Street Team – 16 volunteers</a:t>
            </a:r>
          </a:p>
          <a:p>
            <a:r>
              <a:rPr lang="en-US" dirty="0" smtClean="0"/>
              <a:t>Smart ICC/AS Lounge</a:t>
            </a:r>
          </a:p>
          <a:p>
            <a:r>
              <a:rPr lang="en-US" dirty="0" smtClean="0"/>
              <a:t>AS meetings now paperless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799" y="4038600"/>
            <a:ext cx="294829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Co-Sponsored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183880" cy="4727448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en-US" sz="1800" i="1" dirty="0" smtClean="0"/>
              <a:t>*</a:t>
            </a: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</a:rPr>
              <a:t>Received part or full funding from the AS</a:t>
            </a:r>
          </a:p>
          <a:p>
            <a:pPr>
              <a:buNone/>
            </a:pPr>
            <a:endParaRPr lang="en-US" sz="1800" i="1" dirty="0" smtClean="0"/>
          </a:p>
          <a:p>
            <a:r>
              <a:rPr lang="en-US" sz="1800" dirty="0" smtClean="0"/>
              <a:t>Tim Wise (speaker)</a:t>
            </a:r>
          </a:p>
          <a:p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1800" dirty="0" smtClean="0"/>
              <a:t>Circle of Stones Women’s Gathering</a:t>
            </a:r>
          </a:p>
          <a:p>
            <a:endParaRPr lang="en-US" sz="1800" dirty="0" smtClean="0"/>
          </a:p>
          <a:p>
            <a:r>
              <a:rPr lang="en-US" sz="1800" dirty="0" smtClean="0"/>
              <a:t>Hispanic Heritage Month Celebration</a:t>
            </a:r>
          </a:p>
          <a:p>
            <a:endParaRPr lang="en-US" sz="1800" dirty="0" smtClean="0"/>
          </a:p>
          <a:p>
            <a:r>
              <a:rPr lang="en-US" sz="1800" dirty="0" smtClean="0"/>
              <a:t>Domestic Violence Awareness Month event</a:t>
            </a:r>
          </a:p>
          <a:p>
            <a:endParaRPr lang="en-US" sz="1800" dirty="0" smtClean="0"/>
          </a:p>
          <a:p>
            <a:r>
              <a:rPr lang="en-US" sz="1800" dirty="0" smtClean="0"/>
              <a:t>Veterans Day Celebration</a:t>
            </a:r>
          </a:p>
          <a:p>
            <a:r>
              <a:rPr lang="en-US" sz="1800" dirty="0" err="1" smtClean="0"/>
              <a:t>Dia</a:t>
            </a:r>
            <a:r>
              <a:rPr lang="en-US" sz="1800" dirty="0" smtClean="0"/>
              <a:t> de los </a:t>
            </a:r>
            <a:r>
              <a:rPr lang="en-US" sz="1800" dirty="0" err="1" smtClean="0"/>
              <a:t>Muertos</a:t>
            </a:r>
            <a:r>
              <a:rPr lang="en-US" sz="1800" dirty="0" smtClean="0"/>
              <a:t> (Day of the Dead)</a:t>
            </a:r>
          </a:p>
          <a:p>
            <a:endParaRPr lang="en-US" sz="1800" dirty="0" smtClean="0"/>
          </a:p>
          <a:p>
            <a:r>
              <a:rPr lang="en-US" sz="1800" dirty="0" smtClean="0"/>
              <a:t>Human Rights Day</a:t>
            </a:r>
          </a:p>
          <a:p>
            <a:endParaRPr lang="en-US" sz="1800" dirty="0" smtClean="0"/>
          </a:p>
          <a:p>
            <a:r>
              <a:rPr lang="en-US" sz="1800" dirty="0" smtClean="0"/>
              <a:t>National Library Week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Campus Clean Up Day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 descr="tim weiss poster 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352800"/>
            <a:ext cx="1646555" cy="2120787"/>
          </a:xfrm>
          <a:prstGeom prst="rect">
            <a:avLst/>
          </a:prstGeom>
        </p:spPr>
      </p:pic>
      <p:pic>
        <p:nvPicPr>
          <p:cNvPr id="5" name="Picture 4" descr="dia de los muertos poster 2010.JPG"/>
          <p:cNvPicPr>
            <a:picLocks noChangeAspect="1"/>
          </p:cNvPicPr>
          <p:nvPr/>
        </p:nvPicPr>
        <p:blipFill>
          <a:blip r:embed="rId3" cstate="print"/>
          <a:srcRect l="17582" t="3004" r="12088" b="12894"/>
          <a:stretch>
            <a:fillRect/>
          </a:stretch>
        </p:blipFill>
        <p:spPr>
          <a:xfrm>
            <a:off x="6477000" y="3352800"/>
            <a:ext cx="15240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Annual Campus Program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609600"/>
            <a:ext cx="818388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Coyote Gallery ($1,500)</a:t>
            </a:r>
          </a:p>
          <a:p>
            <a:endParaRPr lang="en-US" sz="2000" dirty="0" smtClean="0"/>
          </a:p>
          <a:p>
            <a:r>
              <a:rPr lang="en-US" sz="2000" dirty="0" smtClean="0"/>
              <a:t>Emergency Book Loan Fun ($1,500)</a:t>
            </a:r>
          </a:p>
          <a:p>
            <a:endParaRPr lang="en-US" sz="2000" dirty="0" smtClean="0"/>
          </a:p>
          <a:p>
            <a:r>
              <a:rPr lang="en-US" sz="2000" dirty="0" smtClean="0"/>
              <a:t>Food Pantry ($1,500)</a:t>
            </a:r>
          </a:p>
          <a:p>
            <a:endParaRPr lang="en-US" sz="2000" dirty="0" smtClean="0"/>
          </a:p>
          <a:p>
            <a:r>
              <a:rPr lang="en-US" sz="2000" dirty="0" smtClean="0"/>
              <a:t>Athletics ($1,500)</a:t>
            </a:r>
          </a:p>
          <a:p>
            <a:endParaRPr lang="en-US" sz="2000" dirty="0" smtClean="0"/>
          </a:p>
          <a:p>
            <a:r>
              <a:rPr lang="en-US" sz="2000" dirty="0" smtClean="0"/>
              <a:t>Roadrunner Rush ($1,000)</a:t>
            </a:r>
          </a:p>
          <a:p>
            <a:endParaRPr lang="en-US" sz="2000" dirty="0" smtClean="0"/>
          </a:p>
          <a:p>
            <a:r>
              <a:rPr lang="en-US" sz="2000" dirty="0" smtClean="0"/>
              <a:t>Make a Difference Day ($1,000)</a:t>
            </a:r>
          </a:p>
          <a:p>
            <a:endParaRPr lang="en-US" sz="2000" dirty="0" smtClean="0"/>
          </a:p>
          <a:p>
            <a:r>
              <a:rPr lang="en-US" sz="2000" dirty="0" smtClean="0"/>
              <a:t>Safe Place ($1,500)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Theater ($1,000)</a:t>
            </a:r>
          </a:p>
          <a:p>
            <a:endParaRPr lang="en-US" dirty="0"/>
          </a:p>
        </p:txBody>
      </p:sp>
      <p:pic>
        <p:nvPicPr>
          <p:cNvPr id="4" name="Picture 3" descr="street team sig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609600"/>
            <a:ext cx="1626556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762000"/>
            <a:ext cx="8183880" cy="395630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This Way to Sustainability Conference </a:t>
            </a:r>
            <a:r>
              <a:rPr lang="en-US" sz="1200" dirty="0" smtClean="0"/>
              <a:t>(with CSUC)</a:t>
            </a:r>
          </a:p>
          <a:p>
            <a:endParaRPr lang="en-US" sz="2000" dirty="0" smtClean="0"/>
          </a:p>
          <a:p>
            <a:r>
              <a:rPr lang="en-US" sz="2000" dirty="0" smtClean="0"/>
              <a:t>Shamrock Shuffle </a:t>
            </a:r>
            <a:r>
              <a:rPr lang="en-US" sz="1200" dirty="0" smtClean="0"/>
              <a:t>(with CSUC)</a:t>
            </a:r>
          </a:p>
          <a:p>
            <a:endParaRPr lang="en-US" sz="2000" dirty="0" smtClean="0"/>
          </a:p>
          <a:p>
            <a:r>
              <a:rPr lang="en-US" sz="2000" dirty="0" smtClean="0"/>
              <a:t>City of Chico Earth Day Festival </a:t>
            </a:r>
            <a:r>
              <a:rPr lang="en-US" sz="1200" dirty="0" smtClean="0"/>
              <a:t>(with Butte Environmental Council)</a:t>
            </a:r>
            <a:endParaRPr lang="en-US" sz="1200" dirty="0"/>
          </a:p>
        </p:txBody>
      </p:sp>
      <p:pic>
        <p:nvPicPr>
          <p:cNvPr id="4" name="Picture 3" descr="TWTS conference postcard 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3200400"/>
            <a:ext cx="2801353" cy="1928467"/>
          </a:xfrm>
          <a:prstGeom prst="rect">
            <a:avLst/>
          </a:prstGeom>
        </p:spPr>
      </p:pic>
      <p:pic>
        <p:nvPicPr>
          <p:cNvPr id="5" name="Picture 4" descr="TWTS Conference group shot 2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124200"/>
            <a:ext cx="2717800" cy="204973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18388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sz="2000" b="1" dirty="0" smtClean="0"/>
              <a:t>Summer Leadership Academy </a:t>
            </a:r>
            <a:r>
              <a:rPr lang="en-US" sz="2000" dirty="0" smtClean="0"/>
              <a:t>(June) – </a:t>
            </a:r>
            <a:r>
              <a:rPr lang="en-US" sz="1600" dirty="0" smtClean="0"/>
              <a:t>hosted 45 AS, Club &amp; Orientation leaders</a:t>
            </a:r>
          </a:p>
          <a:p>
            <a:endParaRPr lang="en-US" sz="2000" dirty="0" smtClean="0"/>
          </a:p>
          <a:p>
            <a:r>
              <a:rPr lang="en-US" sz="2000" dirty="0" smtClean="0"/>
              <a:t>Student Senate for California Community Colleges (SSCCC) </a:t>
            </a:r>
            <a:r>
              <a:rPr lang="en-US" sz="2000" b="1" dirty="0" smtClean="0"/>
              <a:t>General Assemblies </a:t>
            </a:r>
            <a:r>
              <a:rPr lang="en-US" sz="2000" dirty="0" smtClean="0"/>
              <a:t>(2)</a:t>
            </a:r>
          </a:p>
          <a:p>
            <a:endParaRPr lang="en-US" sz="2000" dirty="0" smtClean="0"/>
          </a:p>
          <a:p>
            <a:r>
              <a:rPr lang="en-US" sz="2000" dirty="0" smtClean="0"/>
              <a:t>California Community Colleges Student Affairs Association (CCCSAA) </a:t>
            </a:r>
            <a:r>
              <a:rPr lang="en-US" sz="2000" b="1" dirty="0" smtClean="0"/>
              <a:t>Student Leadership Conference</a:t>
            </a:r>
          </a:p>
          <a:p>
            <a:endParaRPr lang="en-US" sz="2000" dirty="0" smtClean="0"/>
          </a:p>
          <a:p>
            <a:r>
              <a:rPr lang="en-US" sz="2000" b="1" dirty="0" smtClean="0"/>
              <a:t>Inter-Club Council Training Day </a:t>
            </a:r>
            <a:r>
              <a:rPr lang="en-US" sz="2000" dirty="0" smtClean="0"/>
              <a:t>–                                                    </a:t>
            </a:r>
            <a:r>
              <a:rPr lang="en-US" sz="1600" dirty="0" smtClean="0"/>
              <a:t>Hosted 78 students</a:t>
            </a:r>
          </a:p>
          <a:p>
            <a:endParaRPr lang="en-US" sz="2000" dirty="0" smtClean="0"/>
          </a:p>
          <a:p>
            <a:r>
              <a:rPr lang="en-US" sz="2000" b="1" dirty="0" smtClean="0"/>
              <a:t>Diversity Summit </a:t>
            </a:r>
            <a:r>
              <a:rPr lang="en-US" sz="2000" dirty="0" smtClean="0"/>
              <a:t>– </a:t>
            </a:r>
            <a:r>
              <a:rPr lang="en-US" sz="1600" dirty="0" smtClean="0"/>
              <a:t>Hosted 97 students</a:t>
            </a:r>
          </a:p>
          <a:p>
            <a:endParaRPr lang="en-US" sz="2000" dirty="0" smtClean="0"/>
          </a:p>
          <a:p>
            <a:r>
              <a:rPr lang="en-US" sz="2000" b="1" dirty="0" smtClean="0"/>
              <a:t>Region 1 Summit </a:t>
            </a:r>
            <a:r>
              <a:rPr lang="en-US" sz="2000" dirty="0" smtClean="0"/>
              <a:t>– </a:t>
            </a:r>
            <a:r>
              <a:rPr lang="en-US" sz="1600" dirty="0" smtClean="0"/>
              <a:t>Hosted 48 students </a:t>
            </a:r>
          </a:p>
          <a:p>
            <a:endParaRPr lang="en-US" sz="2000" dirty="0" smtClean="0"/>
          </a:p>
          <a:p>
            <a:r>
              <a:rPr lang="en-US" sz="2000" dirty="0" smtClean="0"/>
              <a:t>Sent AS Cultural Director Western                          Regional </a:t>
            </a:r>
            <a:r>
              <a:rPr lang="en-US" sz="2000" b="1" dirty="0" smtClean="0"/>
              <a:t>LGBTQIAA College </a:t>
            </a:r>
            <a:r>
              <a:rPr lang="en-US" sz="2000" dirty="0" smtClean="0"/>
              <a:t>Conference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leadership academy 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2667000"/>
            <a:ext cx="3505200" cy="26289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State-wide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762000"/>
            <a:ext cx="5364480" cy="3956304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March in March Day at the Capitol</a:t>
            </a:r>
          </a:p>
          <a:p>
            <a:endParaRPr lang="en-US" sz="1800" dirty="0" smtClean="0"/>
          </a:p>
          <a:p>
            <a:r>
              <a:rPr lang="en-US" sz="1800" dirty="0" smtClean="0"/>
              <a:t>Hands Across California event</a:t>
            </a:r>
          </a:p>
          <a:p>
            <a:endParaRPr lang="en-US" sz="1800" dirty="0" smtClean="0"/>
          </a:p>
          <a:p>
            <a:r>
              <a:rPr lang="en-US" sz="1800" dirty="0" smtClean="0"/>
              <a:t>Student Senate for California Community Colleges (SSCC) – regional and statewide representation</a:t>
            </a:r>
          </a:p>
          <a:p>
            <a:endParaRPr lang="en-US" sz="1800" dirty="0" smtClean="0"/>
          </a:p>
          <a:p>
            <a:r>
              <a:rPr lang="en-US" sz="1800" dirty="0" smtClean="0"/>
              <a:t>California Community College Student Affairs Association</a:t>
            </a:r>
          </a:p>
          <a:p>
            <a:endParaRPr lang="en-US" sz="1800" dirty="0" smtClean="0"/>
          </a:p>
          <a:p>
            <a:r>
              <a:rPr lang="en-US" sz="1800" dirty="0" smtClean="0"/>
              <a:t>Visited 4 other campuses</a:t>
            </a:r>
          </a:p>
          <a:p>
            <a:endParaRPr lang="en-US" sz="1800" dirty="0" smtClean="0"/>
          </a:p>
          <a:p>
            <a:r>
              <a:rPr lang="en-US" sz="1800" dirty="0" smtClean="0"/>
              <a:t>Two Region 1 Officers from BCAS</a:t>
            </a:r>
            <a:endParaRPr lang="en-US" sz="1800" dirty="0"/>
          </a:p>
        </p:txBody>
      </p:sp>
      <p:pic>
        <p:nvPicPr>
          <p:cNvPr id="4" name="Picture 3" descr="hands accross ca 2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1143000"/>
            <a:ext cx="2419350" cy="3225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Ambassador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798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1900" i="1" dirty="0" smtClean="0"/>
              <a:t>We do our best to make sure the student voice is heard when making decisions on campus.  We have placed students on the following committees during one or both semesters:</a:t>
            </a:r>
          </a:p>
          <a:p>
            <a:pPr>
              <a:buNone/>
            </a:pPr>
            <a:endParaRPr lang="en-US" sz="1900" i="1" dirty="0" smtClean="0"/>
          </a:p>
          <a:p>
            <a:r>
              <a:rPr lang="en-US" dirty="0" smtClean="0"/>
              <a:t>Board of Trustees</a:t>
            </a:r>
          </a:p>
          <a:p>
            <a:r>
              <a:rPr lang="en-US" dirty="0" smtClean="0"/>
              <a:t>Academic Senate</a:t>
            </a:r>
          </a:p>
          <a:p>
            <a:r>
              <a:rPr lang="en-US" dirty="0" smtClean="0"/>
              <a:t>Participatory Governance Committee</a:t>
            </a:r>
          </a:p>
          <a:p>
            <a:r>
              <a:rPr lang="en-US" dirty="0" smtClean="0"/>
              <a:t>Sustainability Steering Committee</a:t>
            </a:r>
          </a:p>
          <a:p>
            <a:r>
              <a:rPr lang="en-US" dirty="0" smtClean="0"/>
              <a:t>Diversity Committee</a:t>
            </a:r>
          </a:p>
          <a:p>
            <a:r>
              <a:rPr lang="en-US" dirty="0" smtClean="0"/>
              <a:t>Academic Council</a:t>
            </a:r>
          </a:p>
          <a:p>
            <a:r>
              <a:rPr lang="en-US" dirty="0" smtClean="0"/>
              <a:t>Distance Learning Committee</a:t>
            </a:r>
          </a:p>
          <a:p>
            <a:r>
              <a:rPr lang="en-US" dirty="0" smtClean="0"/>
              <a:t>Curriculum Committee</a:t>
            </a:r>
          </a:p>
          <a:p>
            <a:r>
              <a:rPr lang="en-US" dirty="0" smtClean="0"/>
              <a:t>Public Events Committee</a:t>
            </a:r>
          </a:p>
          <a:p>
            <a:r>
              <a:rPr lang="en-US" dirty="0" smtClean="0"/>
              <a:t>Community Youth &amp; Alcohol Committee</a:t>
            </a:r>
          </a:p>
          <a:p>
            <a:r>
              <a:rPr lang="en-US" dirty="0" smtClean="0"/>
              <a:t>Measure A Bond Oversight Committee</a:t>
            </a:r>
          </a:p>
          <a:p>
            <a:r>
              <a:rPr lang="en-US" dirty="0" smtClean="0"/>
              <a:t>Judicial Council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 Programs &amp; Special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762000"/>
            <a:ext cx="8183880" cy="4343400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smtClean="0"/>
              <a:t>A.S. Sustainability Resource Center</a:t>
            </a:r>
          </a:p>
          <a:p>
            <a:endParaRPr lang="en-US" sz="2000" dirty="0" smtClean="0"/>
          </a:p>
          <a:p>
            <a:r>
              <a:rPr lang="en-US" sz="2000" dirty="0" smtClean="0"/>
              <a:t>A.S. Culture &amp; Community Center</a:t>
            </a:r>
          </a:p>
          <a:p>
            <a:endParaRPr lang="en-US" sz="2000" dirty="0" smtClean="0"/>
          </a:p>
          <a:p>
            <a:r>
              <a:rPr lang="en-US" sz="2000" dirty="0" smtClean="0"/>
              <a:t>A.S. Street Team</a:t>
            </a:r>
          </a:p>
          <a:p>
            <a:endParaRPr lang="en-US" sz="2000" dirty="0" smtClean="0"/>
          </a:p>
          <a:p>
            <a:r>
              <a:rPr lang="en-US" sz="2000" dirty="0" smtClean="0"/>
              <a:t>Student Ambassador Program</a:t>
            </a:r>
          </a:p>
          <a:p>
            <a:endParaRPr lang="en-US" sz="2000" dirty="0" smtClean="0"/>
          </a:p>
          <a:p>
            <a:r>
              <a:rPr lang="en-US" sz="2000" dirty="0" smtClean="0"/>
              <a:t>Student Activity Cards</a:t>
            </a:r>
          </a:p>
          <a:p>
            <a:endParaRPr lang="en-US" sz="2000" dirty="0" smtClean="0"/>
          </a:p>
          <a:p>
            <a:r>
              <a:rPr lang="en-US" sz="2000" dirty="0" smtClean="0"/>
              <a:t>Student Handbooks</a:t>
            </a:r>
          </a:p>
          <a:p>
            <a:endParaRPr lang="en-US" sz="2000" dirty="0" smtClean="0"/>
          </a:p>
          <a:p>
            <a:r>
              <a:rPr lang="en-US" sz="2000" dirty="0" smtClean="0"/>
              <a:t>Campus Coupon Books</a:t>
            </a:r>
          </a:p>
          <a:p>
            <a:endParaRPr lang="en-US" sz="2000" dirty="0" smtClean="0"/>
          </a:p>
          <a:p>
            <a:r>
              <a:rPr lang="en-US" sz="2000" dirty="0" smtClean="0"/>
              <a:t>Graduation Pledge of Environmental &amp; Social Responsibility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Zimride</a:t>
            </a:r>
            <a:r>
              <a:rPr lang="en-US" sz="2000" dirty="0" smtClean="0"/>
              <a:t> Ride Share Program</a:t>
            </a:r>
          </a:p>
          <a:p>
            <a:endParaRPr lang="en-US" dirty="0"/>
          </a:p>
        </p:txBody>
      </p:sp>
      <p:pic>
        <p:nvPicPr>
          <p:cNvPr id="4" name="Picture 3" descr="street team tex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1219200"/>
            <a:ext cx="3276600" cy="107662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590800"/>
            <a:ext cx="3810000" cy="118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Culture &amp; Community Ctr.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3224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A.S. Culture &amp; Community Center Grand Opening Celebration				</a:t>
            </a:r>
          </a:p>
          <a:p>
            <a:r>
              <a:rPr lang="en-US" dirty="0" smtClean="0"/>
              <a:t>Diversity Summit				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Dia</a:t>
            </a:r>
            <a:r>
              <a:rPr lang="en-US" dirty="0" smtClean="0"/>
              <a:t> de los </a:t>
            </a:r>
            <a:r>
              <a:rPr lang="en-US" dirty="0" err="1" smtClean="0"/>
              <a:t>Muertos</a:t>
            </a:r>
            <a:r>
              <a:rPr lang="en-US" dirty="0" smtClean="0"/>
              <a:t> (day of the dead) 				 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Co-Sponsor, Veteran’s Day Celebration				 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Velt</a:t>
            </a:r>
            <a:r>
              <a:rPr lang="en-US" dirty="0" smtClean="0"/>
              <a:t> Presentation				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Co-Sponsor, International Education Week Potluck</a:t>
            </a:r>
          </a:p>
          <a:p>
            <a:endParaRPr lang="en-US" dirty="0" smtClean="0"/>
          </a:p>
          <a:p>
            <a:r>
              <a:rPr lang="en-US" dirty="0" smtClean="0"/>
              <a:t>Co-Hosted the International Film Festival				</a:t>
            </a:r>
          </a:p>
          <a:p>
            <a:endParaRPr lang="en-US" dirty="0" smtClean="0"/>
          </a:p>
          <a:p>
            <a:r>
              <a:rPr lang="en-US" dirty="0" smtClean="0"/>
              <a:t>Tim Wise Anti-Racism Presentation				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Multiple film showings &amp; International Week Film Festival 				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Host for Club Meetings:  Phi Theta Kappa Club, Anthropology Club</a:t>
            </a:r>
            <a:r>
              <a:rPr lang="en-US" smtClean="0"/>
              <a:t>,                                                       </a:t>
            </a:r>
            <a:r>
              <a:rPr lang="en-US" dirty="0" smtClean="0"/>
              <a:t>Gay </a:t>
            </a:r>
            <a:r>
              <a:rPr lang="en-US" smtClean="0"/>
              <a:t>Straight Alliance and </a:t>
            </a:r>
            <a:r>
              <a:rPr lang="en-US" dirty="0" smtClean="0"/>
              <a:t>Cultures &amp; Civilizations Club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Japanese &amp; German Conversation Hour</a:t>
            </a:r>
          </a:p>
          <a:p>
            <a:endParaRPr lang="en-US" dirty="0" smtClean="0"/>
          </a:p>
          <a:p>
            <a:r>
              <a:rPr lang="en-US" dirty="0" smtClean="0"/>
              <a:t>Diversity  Days events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Yvette Zuniga to National Conference on Race &amp; Ethnicity Conference</a:t>
            </a:r>
          </a:p>
        </p:txBody>
      </p:sp>
      <p:pic>
        <p:nvPicPr>
          <p:cNvPr id="4" name="Picture 3" descr="CCC group photo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19355"/>
          <a:stretch>
            <a:fillRect/>
          </a:stretch>
        </p:blipFill>
        <p:spPr>
          <a:xfrm>
            <a:off x="5459984" y="609600"/>
            <a:ext cx="3023616" cy="1828800"/>
          </a:xfrm>
          <a:prstGeom prst="rect">
            <a:avLst/>
          </a:prstGeom>
        </p:spPr>
      </p:pic>
      <p:pic>
        <p:nvPicPr>
          <p:cNvPr id="5" name="Picture 4" descr="diversity summit poster 2010.JPG"/>
          <p:cNvPicPr>
            <a:picLocks noChangeAspect="1"/>
          </p:cNvPicPr>
          <p:nvPr/>
        </p:nvPicPr>
        <p:blipFill>
          <a:blip r:embed="rId3" cstate="print"/>
          <a:srcRect r="8911" b="6491"/>
          <a:stretch>
            <a:fillRect/>
          </a:stretch>
        </p:blipFill>
        <p:spPr>
          <a:xfrm>
            <a:off x="6400800" y="2667000"/>
            <a:ext cx="17526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Sustainability Resource Ctr.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AS Sustainability Director attended UC-CSU-CCC Conference</a:t>
            </a:r>
          </a:p>
          <a:p>
            <a:endParaRPr lang="en-US" sz="1800" dirty="0" smtClean="0"/>
          </a:p>
          <a:p>
            <a:r>
              <a:rPr lang="en-US" sz="1800" dirty="0" smtClean="0"/>
              <a:t>Butte College Campus Sustainability Day</a:t>
            </a:r>
          </a:p>
          <a:p>
            <a:endParaRPr lang="en-US" sz="1800" dirty="0" smtClean="0"/>
          </a:p>
          <a:p>
            <a:r>
              <a:rPr lang="en-US" sz="1800" dirty="0" smtClean="0"/>
              <a:t>This Way to Sustainability Conference</a:t>
            </a:r>
          </a:p>
          <a:p>
            <a:endParaRPr lang="en-US" sz="1800" dirty="0" smtClean="0"/>
          </a:p>
          <a:p>
            <a:r>
              <a:rPr lang="en-US" sz="1800" dirty="0" smtClean="0"/>
              <a:t>Butte College Earth Day Festival</a:t>
            </a:r>
          </a:p>
          <a:p>
            <a:endParaRPr lang="en-US" sz="1800" dirty="0" smtClean="0"/>
          </a:p>
          <a:p>
            <a:r>
              <a:rPr lang="en-US" sz="1800" dirty="0" smtClean="0"/>
              <a:t>Power Shift, Washington D.C. </a:t>
            </a:r>
          </a:p>
          <a:p>
            <a:endParaRPr lang="en-US" sz="1800" dirty="0" smtClean="0"/>
          </a:p>
          <a:p>
            <a:r>
              <a:rPr lang="en-US" sz="1800" dirty="0" smtClean="0"/>
              <a:t>California Student Sustainability Coalition Convergence, UC Davis</a:t>
            </a:r>
          </a:p>
          <a:p>
            <a:endParaRPr lang="en-US" sz="1800" dirty="0" smtClean="0"/>
          </a:p>
          <a:p>
            <a:r>
              <a:rPr lang="en-US" sz="1800" dirty="0" smtClean="0"/>
              <a:t>Graduation Pledge for Social &amp; Environmental Responsibility</a:t>
            </a:r>
            <a:endParaRPr lang="en-US" sz="1800" dirty="0"/>
          </a:p>
        </p:txBody>
      </p:sp>
      <p:pic>
        <p:nvPicPr>
          <p:cNvPr id="4" name="Picture 3" descr="SRC inside shot boo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1066800"/>
            <a:ext cx="1905000" cy="254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106168"/>
          </a:xfrm>
        </p:spPr>
        <p:txBody>
          <a:bodyPr/>
          <a:lstStyle/>
          <a:p>
            <a:pPr algn="l"/>
            <a:r>
              <a:rPr lang="en-US" dirty="0" smtClean="0"/>
              <a:t>Our mission is to effectively represent student needs, keep students informed of student related issues, and promote cultural, social, and leadership opportunities for all students.</a:t>
            </a:r>
          </a:p>
          <a:p>
            <a:pPr algn="l"/>
            <a:r>
              <a:rPr lang="en-US" dirty="0" smtClean="0"/>
              <a:t> 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Events Grants   </a:t>
            </a:r>
            <a:r>
              <a:rPr lang="en-US" sz="1600" dirty="0" smtClean="0"/>
              <a:t>Total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$8,080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120" y="685800"/>
            <a:ext cx="8183880" cy="4727448"/>
          </a:xfrm>
        </p:spPr>
        <p:txBody>
          <a:bodyPr numCol="2">
            <a:normAutofit fontScale="40000" lnSpcReduction="20000"/>
          </a:bodyPr>
          <a:lstStyle/>
          <a:p>
            <a:pPr>
              <a:buNone/>
            </a:pPr>
            <a:r>
              <a:rPr lang="en-US" dirty="0" smtClean="0"/>
              <a:t>Culture &amp; Community Center</a:t>
            </a:r>
          </a:p>
          <a:p>
            <a:pPr>
              <a:buNone/>
            </a:pPr>
            <a:r>
              <a:rPr lang="en-US" dirty="0" smtClean="0"/>
              <a:t>$ 1,000.00</a:t>
            </a:r>
          </a:p>
          <a:p>
            <a:pPr>
              <a:buNone/>
            </a:pPr>
            <a:r>
              <a:rPr lang="en-US" b="1" i="1" dirty="0" smtClean="0"/>
              <a:t>Speaker and educator on antiracism topics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Phi Theta Kappa</a:t>
            </a:r>
          </a:p>
          <a:p>
            <a:pPr>
              <a:buNone/>
            </a:pPr>
            <a:r>
              <a:rPr lang="en-US" dirty="0" smtClean="0"/>
              <a:t>$ 100.00</a:t>
            </a:r>
          </a:p>
          <a:p>
            <a:pPr>
              <a:buNone/>
            </a:pPr>
            <a:r>
              <a:rPr lang="en-US" b="1" i="1" dirty="0" smtClean="0"/>
              <a:t>Branches of Inspiration – Literary Magazine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Welcome Center</a:t>
            </a:r>
          </a:p>
          <a:p>
            <a:pPr>
              <a:buNone/>
            </a:pPr>
            <a:r>
              <a:rPr lang="en-US" dirty="0" smtClean="0"/>
              <a:t>$ 1,000.00</a:t>
            </a:r>
          </a:p>
          <a:p>
            <a:pPr>
              <a:buNone/>
            </a:pPr>
            <a:r>
              <a:rPr lang="en-US" b="1" i="1" dirty="0" smtClean="0"/>
              <a:t>International Education Week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Black Student Union</a:t>
            </a:r>
          </a:p>
          <a:p>
            <a:pPr>
              <a:buNone/>
            </a:pPr>
            <a:r>
              <a:rPr lang="en-US" dirty="0" smtClean="0"/>
              <a:t>$ 380.00</a:t>
            </a:r>
          </a:p>
          <a:p>
            <a:pPr>
              <a:buNone/>
            </a:pPr>
            <a:r>
              <a:rPr lang="en-US" b="1" i="1" dirty="0" smtClean="0"/>
              <a:t>Black History Month Poetry Slam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Student Activities &amp; Staff Development</a:t>
            </a:r>
          </a:p>
          <a:p>
            <a:pPr>
              <a:buNone/>
            </a:pPr>
            <a:r>
              <a:rPr lang="en-US" dirty="0" smtClean="0"/>
              <a:t>$ 800.00</a:t>
            </a:r>
          </a:p>
          <a:p>
            <a:pPr>
              <a:buNone/>
            </a:pPr>
            <a:r>
              <a:rPr lang="en-US" b="1" i="1" dirty="0" smtClean="0"/>
              <a:t>Wellness Week 2011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Cultural &amp; Community Center</a:t>
            </a:r>
          </a:p>
          <a:p>
            <a:pPr>
              <a:buNone/>
            </a:pPr>
            <a:r>
              <a:rPr lang="en-US" dirty="0" smtClean="0"/>
              <a:t>$ 450.00</a:t>
            </a:r>
          </a:p>
          <a:p>
            <a:pPr>
              <a:buNone/>
            </a:pPr>
            <a:r>
              <a:rPr lang="en-US" b="1" i="1" dirty="0" smtClean="0"/>
              <a:t>“Wired Up” Music Series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Butte Players</a:t>
            </a:r>
          </a:p>
          <a:p>
            <a:pPr>
              <a:buNone/>
            </a:pPr>
            <a:r>
              <a:rPr lang="en-US" dirty="0" smtClean="0"/>
              <a:t>$ 1,000.00</a:t>
            </a:r>
          </a:p>
          <a:p>
            <a:pPr>
              <a:buNone/>
            </a:pPr>
            <a:r>
              <a:rPr lang="en-US" b="1" i="1" dirty="0" smtClean="0"/>
              <a:t>Play performances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Gay-Straight Alliance Club</a:t>
            </a:r>
          </a:p>
          <a:p>
            <a:pPr>
              <a:buNone/>
            </a:pPr>
            <a:r>
              <a:rPr lang="en-US" dirty="0" smtClean="0"/>
              <a:t>$ 700.00</a:t>
            </a:r>
          </a:p>
          <a:p>
            <a:pPr>
              <a:buNone/>
            </a:pPr>
            <a:r>
              <a:rPr lang="en-US" b="1" i="1" dirty="0" smtClean="0"/>
              <a:t>Drag Ball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Safe Place</a:t>
            </a:r>
          </a:p>
          <a:p>
            <a:pPr>
              <a:buNone/>
            </a:pPr>
            <a:r>
              <a:rPr lang="en-US" dirty="0" smtClean="0"/>
              <a:t>$ 600.00</a:t>
            </a:r>
          </a:p>
          <a:p>
            <a:pPr>
              <a:buNone/>
            </a:pPr>
            <a:r>
              <a:rPr lang="en-US" b="1" i="1" dirty="0" smtClean="0"/>
              <a:t>Sexual Assault Awareness Month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Butte College Library</a:t>
            </a:r>
          </a:p>
          <a:p>
            <a:pPr>
              <a:buNone/>
            </a:pPr>
            <a:r>
              <a:rPr lang="en-US" dirty="0" smtClean="0"/>
              <a:t>$ 500.00</a:t>
            </a:r>
          </a:p>
          <a:p>
            <a:pPr>
              <a:buNone/>
            </a:pPr>
            <a:r>
              <a:rPr lang="en-US" b="1" i="1" dirty="0" smtClean="0"/>
              <a:t>Library Awareness Week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Student Activities Office</a:t>
            </a:r>
          </a:p>
          <a:p>
            <a:pPr>
              <a:buNone/>
            </a:pPr>
            <a:r>
              <a:rPr lang="en-US" dirty="0" smtClean="0"/>
              <a:t>$ 550.00</a:t>
            </a:r>
          </a:p>
          <a:p>
            <a:pPr>
              <a:buNone/>
            </a:pPr>
            <a:r>
              <a:rPr lang="en-US" b="1" i="1" dirty="0" smtClean="0"/>
              <a:t>Circle of Stones Women’s Gathering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Sustainability Resource Center</a:t>
            </a:r>
          </a:p>
          <a:p>
            <a:pPr>
              <a:buNone/>
            </a:pPr>
            <a:r>
              <a:rPr lang="en-US" dirty="0" smtClean="0"/>
              <a:t>$ 1,000.00</a:t>
            </a:r>
          </a:p>
          <a:p>
            <a:pPr>
              <a:buNone/>
            </a:pPr>
            <a:r>
              <a:rPr lang="en-US" b="1" i="1" dirty="0" smtClean="0"/>
              <a:t>2011 Earth Days</a:t>
            </a:r>
            <a:endParaRPr lang="en-US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Grants	  </a:t>
            </a:r>
            <a:r>
              <a:rPr lang="en-US" sz="1600" dirty="0" smtClean="0"/>
              <a:t>Total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$16,700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3400"/>
            <a:ext cx="8183880" cy="5029200"/>
          </a:xfrm>
        </p:spPr>
        <p:txBody>
          <a:bodyPr numCol="2">
            <a:noAutofit/>
          </a:bodyPr>
          <a:lstStyle/>
          <a:p>
            <a:pPr>
              <a:buNone/>
            </a:pPr>
            <a:r>
              <a:rPr lang="en-US" sz="1050" b="1" dirty="0" smtClean="0"/>
              <a:t>Fall 2010</a:t>
            </a:r>
            <a:endParaRPr lang="en-US" sz="1050" dirty="0" smtClean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sz="1050" dirty="0" smtClean="0"/>
              <a:t>MESA</a:t>
            </a:r>
          </a:p>
          <a:p>
            <a:pPr>
              <a:buNone/>
            </a:pPr>
            <a:r>
              <a:rPr lang="en-US" sz="1050" dirty="0" smtClean="0"/>
              <a:t>$2,000</a:t>
            </a:r>
          </a:p>
          <a:p>
            <a:pPr>
              <a:buNone/>
            </a:pPr>
            <a:r>
              <a:rPr lang="en-US" sz="1050" b="1" i="1" dirty="0" smtClean="0"/>
              <a:t>Be Well Project</a:t>
            </a:r>
            <a:endParaRPr lang="en-US" sz="1050" b="1" dirty="0" smtClean="0"/>
          </a:p>
          <a:p>
            <a:pPr>
              <a:buNone/>
            </a:pPr>
            <a:r>
              <a:rPr lang="en-US" sz="1050" i="1" dirty="0" smtClean="0"/>
              <a:t> </a:t>
            </a:r>
            <a:endParaRPr lang="en-US" sz="1050" dirty="0" smtClean="0"/>
          </a:p>
          <a:p>
            <a:pPr>
              <a:buNone/>
            </a:pPr>
            <a:r>
              <a:rPr lang="en-US" sz="1050" dirty="0" smtClean="0"/>
              <a:t>MESA</a:t>
            </a:r>
          </a:p>
          <a:p>
            <a:pPr>
              <a:buNone/>
            </a:pPr>
            <a:r>
              <a:rPr lang="en-US" sz="1050" dirty="0" smtClean="0"/>
              <a:t>$2,200 </a:t>
            </a:r>
          </a:p>
          <a:p>
            <a:pPr>
              <a:buNone/>
            </a:pPr>
            <a:r>
              <a:rPr lang="en-US" sz="1050" b="1" i="1" dirty="0" smtClean="0"/>
              <a:t>Student Leadership Retreat</a:t>
            </a:r>
            <a:endParaRPr lang="en-US" sz="1050" b="1" dirty="0" smtClean="0"/>
          </a:p>
          <a:p>
            <a:pPr>
              <a:buNone/>
            </a:pPr>
            <a:r>
              <a:rPr lang="en-US" sz="1050" i="1" dirty="0" smtClean="0"/>
              <a:t> </a:t>
            </a:r>
            <a:endParaRPr lang="en-US" sz="1050" dirty="0" smtClean="0"/>
          </a:p>
          <a:p>
            <a:pPr>
              <a:buNone/>
            </a:pPr>
            <a:r>
              <a:rPr lang="en-US" sz="1050" dirty="0" smtClean="0"/>
              <a:t>Black Student Union</a:t>
            </a:r>
          </a:p>
          <a:p>
            <a:pPr>
              <a:buNone/>
            </a:pPr>
            <a:r>
              <a:rPr lang="en-US" sz="1050" dirty="0" smtClean="0"/>
              <a:t>$2,000</a:t>
            </a:r>
          </a:p>
          <a:p>
            <a:pPr>
              <a:buNone/>
            </a:pPr>
            <a:r>
              <a:rPr lang="en-US" sz="1050" b="1" i="1" dirty="0" smtClean="0"/>
              <a:t>NCORE Conference</a:t>
            </a:r>
            <a:endParaRPr lang="en-US" sz="1050" b="1" dirty="0" smtClean="0"/>
          </a:p>
          <a:p>
            <a:pPr>
              <a:buNone/>
            </a:pPr>
            <a:r>
              <a:rPr lang="en-US" sz="1050" dirty="0" smtClean="0"/>
              <a:t> </a:t>
            </a:r>
          </a:p>
          <a:p>
            <a:pPr>
              <a:buNone/>
            </a:pPr>
            <a:r>
              <a:rPr lang="en-US" sz="1050" dirty="0" smtClean="0"/>
              <a:t>Black Student Union</a:t>
            </a:r>
          </a:p>
          <a:p>
            <a:pPr>
              <a:buNone/>
            </a:pPr>
            <a:r>
              <a:rPr lang="en-US" sz="1050" dirty="0" smtClean="0"/>
              <a:t>$700</a:t>
            </a:r>
          </a:p>
          <a:p>
            <a:pPr>
              <a:buNone/>
            </a:pPr>
            <a:r>
              <a:rPr lang="en-US" sz="1050" b="1" i="1" dirty="0" smtClean="0"/>
              <a:t>Shades of Success Conference </a:t>
            </a:r>
            <a:r>
              <a:rPr lang="en-US" sz="1050" i="1" dirty="0" smtClean="0"/>
              <a:t>for Men and Women</a:t>
            </a:r>
          </a:p>
          <a:p>
            <a:pPr>
              <a:buNone/>
            </a:pPr>
            <a:endParaRPr lang="en-US" sz="1050" dirty="0" smtClean="0"/>
          </a:p>
          <a:p>
            <a:pPr>
              <a:buNone/>
            </a:pPr>
            <a:r>
              <a:rPr lang="en-US" sz="1050" dirty="0" smtClean="0"/>
              <a:t>International Club</a:t>
            </a:r>
          </a:p>
          <a:p>
            <a:pPr>
              <a:buNone/>
            </a:pPr>
            <a:r>
              <a:rPr lang="en-US" sz="1050" dirty="0" smtClean="0"/>
              <a:t>$1,700</a:t>
            </a:r>
          </a:p>
          <a:p>
            <a:pPr>
              <a:buNone/>
            </a:pPr>
            <a:r>
              <a:rPr lang="en-US" sz="1050" b="1" i="1" dirty="0" smtClean="0"/>
              <a:t>Student Trip to Monterey</a:t>
            </a:r>
            <a:endParaRPr lang="en-US" sz="1050" b="1" dirty="0" smtClean="0"/>
          </a:p>
          <a:p>
            <a:pPr>
              <a:buNone/>
            </a:pPr>
            <a:r>
              <a:rPr lang="en-US" sz="1050" dirty="0" smtClean="0"/>
              <a:t> </a:t>
            </a:r>
          </a:p>
          <a:p>
            <a:pPr>
              <a:buNone/>
            </a:pPr>
            <a:r>
              <a:rPr lang="en-US" sz="1050" dirty="0" smtClean="0"/>
              <a:t>Center for Well Being</a:t>
            </a:r>
          </a:p>
          <a:p>
            <a:pPr>
              <a:buNone/>
            </a:pPr>
            <a:r>
              <a:rPr lang="en-US" sz="1050" dirty="0" smtClean="0"/>
              <a:t>$900</a:t>
            </a:r>
          </a:p>
          <a:p>
            <a:pPr>
              <a:buNone/>
            </a:pPr>
            <a:r>
              <a:rPr lang="en-US" sz="1050" b="1" i="1" dirty="0" smtClean="0"/>
              <a:t>Yoga &amp; Meditation Equipment and Presenter Series</a:t>
            </a:r>
            <a:endParaRPr lang="en-US" sz="1050" b="1" dirty="0" smtClean="0"/>
          </a:p>
          <a:p>
            <a:pPr>
              <a:buNone/>
            </a:pPr>
            <a:r>
              <a:rPr lang="en-US" sz="1050" b="1" dirty="0" smtClean="0"/>
              <a:t>Spring 2010</a:t>
            </a:r>
            <a:endParaRPr lang="en-US" sz="1050" dirty="0" smtClean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sz="1050" dirty="0" smtClean="0"/>
              <a:t>Phi Theta Kappa</a:t>
            </a:r>
          </a:p>
          <a:p>
            <a:pPr>
              <a:buNone/>
            </a:pPr>
            <a:r>
              <a:rPr lang="en-US" sz="1050" dirty="0" smtClean="0"/>
              <a:t>$750</a:t>
            </a:r>
          </a:p>
          <a:p>
            <a:pPr>
              <a:buNone/>
            </a:pPr>
            <a:r>
              <a:rPr lang="en-US" sz="1050" b="1" i="1" dirty="0" smtClean="0"/>
              <a:t>Student Leadership Conference</a:t>
            </a:r>
            <a:endParaRPr lang="en-US" sz="1050" b="1" dirty="0" smtClean="0"/>
          </a:p>
          <a:p>
            <a:pPr>
              <a:buNone/>
            </a:pPr>
            <a:r>
              <a:rPr lang="en-US" sz="1050" i="1" dirty="0" smtClean="0"/>
              <a:t> </a:t>
            </a:r>
            <a:endParaRPr lang="en-US" sz="1050" dirty="0" smtClean="0"/>
          </a:p>
          <a:p>
            <a:pPr>
              <a:buNone/>
            </a:pPr>
            <a:r>
              <a:rPr lang="en-US" sz="1050" dirty="0" smtClean="0"/>
              <a:t>MESA</a:t>
            </a:r>
          </a:p>
          <a:p>
            <a:pPr>
              <a:buNone/>
            </a:pPr>
            <a:r>
              <a:rPr lang="en-US" sz="1050" dirty="0" smtClean="0"/>
              <a:t>$2,000</a:t>
            </a:r>
          </a:p>
          <a:p>
            <a:pPr>
              <a:buNone/>
            </a:pPr>
            <a:r>
              <a:rPr lang="en-US" sz="1050" b="1" i="1" dirty="0" smtClean="0"/>
              <a:t>Educational Speaker Series</a:t>
            </a:r>
            <a:endParaRPr lang="en-US" sz="1050" b="1" dirty="0" smtClean="0"/>
          </a:p>
          <a:p>
            <a:pPr>
              <a:buNone/>
            </a:pPr>
            <a:r>
              <a:rPr lang="en-US" sz="1050" dirty="0" smtClean="0"/>
              <a:t> </a:t>
            </a:r>
          </a:p>
          <a:p>
            <a:pPr>
              <a:buNone/>
            </a:pPr>
            <a:r>
              <a:rPr lang="en-US" sz="1050" dirty="0" smtClean="0"/>
              <a:t>Diversity Committee</a:t>
            </a:r>
          </a:p>
          <a:p>
            <a:pPr>
              <a:buNone/>
            </a:pPr>
            <a:r>
              <a:rPr lang="en-US" sz="1050" dirty="0" smtClean="0"/>
              <a:t>$1,500</a:t>
            </a:r>
          </a:p>
          <a:p>
            <a:pPr>
              <a:buNone/>
            </a:pPr>
            <a:r>
              <a:rPr lang="en-US" sz="1050" b="1" i="1" dirty="0" smtClean="0"/>
              <a:t>Unlearning Racism Retreat</a:t>
            </a:r>
            <a:endParaRPr lang="en-US" sz="1050" b="1" dirty="0" smtClean="0"/>
          </a:p>
          <a:p>
            <a:pPr>
              <a:buNone/>
            </a:pPr>
            <a:r>
              <a:rPr lang="en-US" sz="1050" i="1" dirty="0" smtClean="0"/>
              <a:t> </a:t>
            </a:r>
            <a:endParaRPr lang="en-US" sz="1050" dirty="0" smtClean="0"/>
          </a:p>
          <a:p>
            <a:pPr>
              <a:buNone/>
            </a:pPr>
            <a:r>
              <a:rPr lang="en-US" sz="1050" dirty="0" smtClean="0"/>
              <a:t>International Club</a:t>
            </a:r>
          </a:p>
          <a:p>
            <a:pPr>
              <a:buNone/>
            </a:pPr>
            <a:r>
              <a:rPr lang="en-US" sz="1050" dirty="0" smtClean="0"/>
              <a:t>$2,000</a:t>
            </a:r>
          </a:p>
          <a:p>
            <a:pPr>
              <a:buNone/>
            </a:pPr>
            <a:r>
              <a:rPr lang="en-US" sz="1050" b="1" i="1" dirty="0" smtClean="0"/>
              <a:t>Student Trip to San Francisco</a:t>
            </a:r>
            <a:endParaRPr lang="en-US" sz="1050" b="1" dirty="0" smtClean="0"/>
          </a:p>
          <a:p>
            <a:pPr>
              <a:buNone/>
            </a:pPr>
            <a:r>
              <a:rPr lang="en-US" sz="1050" i="1" dirty="0" smtClean="0"/>
              <a:t> </a:t>
            </a:r>
            <a:endParaRPr lang="en-US" sz="1050" dirty="0" smtClean="0"/>
          </a:p>
          <a:p>
            <a:pPr>
              <a:buNone/>
            </a:pPr>
            <a:r>
              <a:rPr lang="en-US" sz="1050" dirty="0" smtClean="0"/>
              <a:t>International Association of Administrative Professionals</a:t>
            </a:r>
          </a:p>
          <a:p>
            <a:pPr>
              <a:buNone/>
            </a:pPr>
            <a:r>
              <a:rPr lang="en-US" sz="1050" dirty="0" smtClean="0"/>
              <a:t>$1,250</a:t>
            </a:r>
          </a:p>
          <a:p>
            <a:pPr>
              <a:buNone/>
            </a:pPr>
            <a:r>
              <a:rPr lang="en-US" sz="1050" b="1" i="1" dirty="0" smtClean="0"/>
              <a:t>Student Training in Sacramento</a:t>
            </a:r>
            <a:endParaRPr lang="en-US" sz="1050" b="1" dirty="0" smtClean="0"/>
          </a:p>
          <a:p>
            <a:pPr>
              <a:buNone/>
            </a:pPr>
            <a:r>
              <a:rPr lang="en-US" sz="1050" dirty="0" smtClean="0"/>
              <a:t> </a:t>
            </a:r>
          </a:p>
          <a:p>
            <a:pPr>
              <a:buNone/>
            </a:pPr>
            <a:endParaRPr lang="en-US" sz="105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983480"/>
            <a:ext cx="8458200" cy="105156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3200" dirty="0" err="1" smtClean="0"/>
              <a:t>InterClub</a:t>
            </a:r>
            <a:r>
              <a:rPr lang="en-US" sz="3200" dirty="0" smtClean="0"/>
              <a:t> Council Grants </a:t>
            </a:r>
            <a:r>
              <a:rPr lang="en-US" sz="1600" dirty="0" smtClean="0"/>
              <a:t>Total $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14, 912.12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457200"/>
            <a:ext cx="8183880" cy="5029200"/>
          </a:xfrm>
        </p:spPr>
        <p:txBody>
          <a:bodyPr numCol="3">
            <a:normAutofit fontScale="70000" lnSpcReduction="20000"/>
          </a:bodyPr>
          <a:lstStyle/>
          <a:p>
            <a:pPr>
              <a:buNone/>
            </a:pPr>
            <a:endParaRPr lang="en-US" sz="900" b="1" dirty="0" smtClean="0"/>
          </a:p>
          <a:p>
            <a:pPr>
              <a:buNone/>
            </a:pPr>
            <a:r>
              <a:rPr lang="en-US" sz="900" b="1" dirty="0" smtClean="0"/>
              <a:t>Fall 2010 ICC Grants</a:t>
            </a:r>
            <a:endParaRPr lang="en-US" sz="900" dirty="0" smtClean="0"/>
          </a:p>
          <a:p>
            <a:pPr>
              <a:buNone/>
            </a:pPr>
            <a:r>
              <a:rPr lang="en-US" sz="900" dirty="0" smtClean="0"/>
              <a:t> </a:t>
            </a:r>
          </a:p>
          <a:p>
            <a:pPr>
              <a:buNone/>
            </a:pPr>
            <a:r>
              <a:rPr lang="en-US" sz="900" dirty="0" smtClean="0"/>
              <a:t>Inter Club Council</a:t>
            </a:r>
          </a:p>
          <a:p>
            <a:pPr>
              <a:buNone/>
            </a:pPr>
            <a:r>
              <a:rPr lang="en-US" sz="900" dirty="0" smtClean="0"/>
              <a:t>$1,300</a:t>
            </a:r>
          </a:p>
          <a:p>
            <a:pPr>
              <a:buNone/>
            </a:pPr>
            <a:r>
              <a:rPr lang="en-US" sz="900" i="1" dirty="0" smtClean="0"/>
              <a:t>Club Promotion Days Budget</a:t>
            </a:r>
            <a:endParaRPr lang="en-US" sz="900" dirty="0" smtClean="0"/>
          </a:p>
          <a:p>
            <a:pPr>
              <a:buNone/>
            </a:pPr>
            <a:r>
              <a:rPr lang="en-US" sz="900" dirty="0" smtClean="0"/>
              <a:t> </a:t>
            </a:r>
          </a:p>
          <a:p>
            <a:pPr>
              <a:buNone/>
            </a:pPr>
            <a:r>
              <a:rPr lang="en-US" sz="900" dirty="0" smtClean="0"/>
              <a:t>Inter Club Council</a:t>
            </a:r>
          </a:p>
          <a:p>
            <a:pPr>
              <a:buNone/>
            </a:pPr>
            <a:r>
              <a:rPr lang="en-US" sz="900" dirty="0" smtClean="0"/>
              <a:t>$875</a:t>
            </a:r>
          </a:p>
          <a:p>
            <a:pPr>
              <a:buNone/>
            </a:pPr>
            <a:r>
              <a:rPr lang="en-US" sz="900" i="1" dirty="0" smtClean="0"/>
              <a:t>Club Training Day</a:t>
            </a:r>
            <a:endParaRPr lang="en-US" sz="900" dirty="0" smtClean="0"/>
          </a:p>
          <a:p>
            <a:pPr>
              <a:buNone/>
            </a:pPr>
            <a:r>
              <a:rPr lang="en-US" sz="900" dirty="0" smtClean="0"/>
              <a:t> </a:t>
            </a:r>
          </a:p>
          <a:p>
            <a:pPr>
              <a:buNone/>
            </a:pPr>
            <a:r>
              <a:rPr lang="en-US" sz="900" dirty="0" smtClean="0"/>
              <a:t>Cultures and Civilization Club </a:t>
            </a:r>
          </a:p>
          <a:p>
            <a:pPr>
              <a:buNone/>
            </a:pPr>
            <a:r>
              <a:rPr lang="en-US" sz="900" dirty="0" smtClean="0"/>
              <a:t>$350</a:t>
            </a:r>
          </a:p>
          <a:p>
            <a:pPr>
              <a:buNone/>
            </a:pPr>
            <a:r>
              <a:rPr lang="en-US" sz="900" i="1" dirty="0" smtClean="0"/>
              <a:t>T-shirts</a:t>
            </a:r>
            <a:endParaRPr lang="en-US" sz="900" dirty="0" smtClean="0"/>
          </a:p>
          <a:p>
            <a:pPr>
              <a:buNone/>
            </a:pPr>
            <a:r>
              <a:rPr lang="en-US" sz="900" i="1" dirty="0" smtClean="0"/>
              <a:t> </a:t>
            </a:r>
            <a:endParaRPr lang="en-US" sz="900" dirty="0" smtClean="0"/>
          </a:p>
          <a:p>
            <a:pPr>
              <a:buNone/>
            </a:pPr>
            <a:r>
              <a:rPr lang="en-US" sz="900" dirty="0" smtClean="0"/>
              <a:t>Student Veterans Organization </a:t>
            </a:r>
          </a:p>
          <a:p>
            <a:pPr>
              <a:buNone/>
            </a:pPr>
            <a:r>
              <a:rPr lang="en-US" sz="900" dirty="0" smtClean="0"/>
              <a:t>$267</a:t>
            </a:r>
          </a:p>
          <a:p>
            <a:pPr>
              <a:buNone/>
            </a:pPr>
            <a:r>
              <a:rPr lang="en-US" sz="900" i="1" dirty="0" smtClean="0"/>
              <a:t>T-shirts</a:t>
            </a:r>
            <a:endParaRPr lang="en-US" sz="900" dirty="0" smtClean="0"/>
          </a:p>
          <a:p>
            <a:pPr>
              <a:buNone/>
            </a:pPr>
            <a:r>
              <a:rPr lang="en-US" sz="900" dirty="0" smtClean="0"/>
              <a:t> </a:t>
            </a:r>
          </a:p>
          <a:p>
            <a:pPr>
              <a:buNone/>
            </a:pPr>
            <a:r>
              <a:rPr lang="en-US" sz="900" dirty="0" smtClean="0"/>
              <a:t>Butte College Autism Activism</a:t>
            </a:r>
          </a:p>
          <a:p>
            <a:pPr>
              <a:buNone/>
            </a:pPr>
            <a:r>
              <a:rPr lang="en-US" sz="900" dirty="0" smtClean="0"/>
              <a:t>$100</a:t>
            </a:r>
          </a:p>
          <a:p>
            <a:pPr>
              <a:buNone/>
            </a:pPr>
            <a:r>
              <a:rPr lang="en-US" sz="900" i="1" dirty="0" smtClean="0"/>
              <a:t>Autism Workshop</a:t>
            </a:r>
            <a:endParaRPr lang="en-US" sz="900" dirty="0" smtClean="0"/>
          </a:p>
          <a:p>
            <a:pPr>
              <a:buNone/>
            </a:pPr>
            <a:r>
              <a:rPr lang="en-US" sz="900" dirty="0" smtClean="0"/>
              <a:t> </a:t>
            </a:r>
          </a:p>
          <a:p>
            <a:pPr>
              <a:buNone/>
            </a:pPr>
            <a:r>
              <a:rPr lang="en-US" sz="900" dirty="0" smtClean="0"/>
              <a:t>Student Veterans Organization</a:t>
            </a:r>
          </a:p>
          <a:p>
            <a:pPr>
              <a:buNone/>
            </a:pPr>
            <a:r>
              <a:rPr lang="en-US" sz="900" dirty="0" smtClean="0"/>
              <a:t>$500</a:t>
            </a:r>
          </a:p>
          <a:p>
            <a:pPr>
              <a:buNone/>
            </a:pPr>
            <a:r>
              <a:rPr lang="en-US" sz="900" i="1" dirty="0" smtClean="0"/>
              <a:t>Veterans Day Celebrations</a:t>
            </a:r>
            <a:endParaRPr lang="en-US" sz="900" dirty="0" smtClean="0"/>
          </a:p>
          <a:p>
            <a:pPr>
              <a:buNone/>
            </a:pPr>
            <a:r>
              <a:rPr lang="en-US" sz="900" dirty="0" smtClean="0"/>
              <a:t> </a:t>
            </a:r>
          </a:p>
          <a:p>
            <a:pPr>
              <a:buNone/>
            </a:pPr>
            <a:r>
              <a:rPr lang="en-US" sz="900" dirty="0" smtClean="0"/>
              <a:t>Inter Club Council</a:t>
            </a:r>
          </a:p>
          <a:p>
            <a:pPr>
              <a:buNone/>
            </a:pPr>
            <a:r>
              <a:rPr lang="en-US" sz="900" dirty="0" smtClean="0"/>
              <a:t>$250</a:t>
            </a:r>
          </a:p>
          <a:p>
            <a:pPr>
              <a:buNone/>
            </a:pPr>
            <a:r>
              <a:rPr lang="en-US" sz="900" i="1" dirty="0" smtClean="0"/>
              <a:t>Attendance Drawing Scholarship</a:t>
            </a:r>
            <a:endParaRPr lang="en-US" sz="900" dirty="0" smtClean="0"/>
          </a:p>
          <a:p>
            <a:pPr>
              <a:buNone/>
            </a:pPr>
            <a:r>
              <a:rPr lang="en-US" sz="900" dirty="0" smtClean="0"/>
              <a:t> </a:t>
            </a:r>
          </a:p>
          <a:p>
            <a:pPr>
              <a:buNone/>
            </a:pPr>
            <a:r>
              <a:rPr lang="en-US" sz="900" dirty="0" smtClean="0"/>
              <a:t>Inter Club Council</a:t>
            </a:r>
          </a:p>
          <a:p>
            <a:pPr>
              <a:buNone/>
            </a:pPr>
            <a:r>
              <a:rPr lang="en-US" sz="900" dirty="0" smtClean="0"/>
              <a:t>$350</a:t>
            </a:r>
          </a:p>
          <a:p>
            <a:pPr>
              <a:buNone/>
            </a:pPr>
            <a:r>
              <a:rPr lang="en-US" sz="900" i="1" dirty="0" smtClean="0"/>
              <a:t>ICC Representative Shirts</a:t>
            </a:r>
            <a:endParaRPr lang="en-US" sz="900" dirty="0" smtClean="0"/>
          </a:p>
          <a:p>
            <a:pPr>
              <a:buNone/>
            </a:pPr>
            <a:r>
              <a:rPr lang="en-US" sz="900" dirty="0" smtClean="0"/>
              <a:t> </a:t>
            </a:r>
          </a:p>
          <a:p>
            <a:pPr>
              <a:buNone/>
            </a:pPr>
            <a:r>
              <a:rPr lang="en-US" sz="900" dirty="0" smtClean="0"/>
              <a:t>Black Student Union </a:t>
            </a:r>
          </a:p>
          <a:p>
            <a:pPr>
              <a:buNone/>
            </a:pPr>
            <a:r>
              <a:rPr lang="en-US" sz="900" dirty="0" smtClean="0"/>
              <a:t>$1,000</a:t>
            </a:r>
          </a:p>
          <a:p>
            <a:pPr>
              <a:buNone/>
            </a:pPr>
            <a:r>
              <a:rPr lang="en-US" sz="900" i="1" dirty="0" smtClean="0"/>
              <a:t>Tim Wise Presentation</a:t>
            </a:r>
            <a:endParaRPr lang="en-US" sz="900" dirty="0" smtClean="0"/>
          </a:p>
          <a:p>
            <a:pPr>
              <a:buNone/>
            </a:pPr>
            <a:r>
              <a:rPr lang="en-US" sz="900" i="1" dirty="0" smtClean="0"/>
              <a:t> </a:t>
            </a:r>
            <a:endParaRPr lang="en-US" sz="900" dirty="0" smtClean="0"/>
          </a:p>
          <a:p>
            <a:pPr>
              <a:buNone/>
            </a:pPr>
            <a:r>
              <a:rPr lang="en-US" sz="900" dirty="0" smtClean="0"/>
              <a:t>Butte Investment Club </a:t>
            </a:r>
          </a:p>
          <a:p>
            <a:pPr>
              <a:buNone/>
            </a:pPr>
            <a:r>
              <a:rPr lang="en-US" sz="900" dirty="0" smtClean="0"/>
              <a:t>$225</a:t>
            </a:r>
          </a:p>
          <a:p>
            <a:pPr>
              <a:buNone/>
            </a:pPr>
            <a:r>
              <a:rPr lang="en-US" sz="900" i="1" dirty="0" smtClean="0"/>
              <a:t>Online Investment Game</a:t>
            </a:r>
            <a:endParaRPr lang="en-US" sz="900" dirty="0" smtClean="0"/>
          </a:p>
          <a:p>
            <a:pPr>
              <a:buNone/>
            </a:pPr>
            <a:r>
              <a:rPr lang="en-US" sz="900" i="1" dirty="0" smtClean="0"/>
              <a:t> </a:t>
            </a:r>
            <a:endParaRPr lang="en-US" sz="900" dirty="0" smtClean="0"/>
          </a:p>
          <a:p>
            <a:pPr>
              <a:buNone/>
            </a:pPr>
            <a:endParaRPr lang="en-US" sz="900" dirty="0" smtClean="0"/>
          </a:p>
          <a:p>
            <a:pPr>
              <a:buNone/>
            </a:pPr>
            <a:endParaRPr lang="en-US" sz="900" dirty="0" smtClean="0"/>
          </a:p>
          <a:p>
            <a:pPr>
              <a:buNone/>
            </a:pPr>
            <a:r>
              <a:rPr lang="en-US" sz="900" dirty="0" smtClean="0"/>
              <a:t>Phi Theta Kappa </a:t>
            </a:r>
          </a:p>
          <a:p>
            <a:pPr>
              <a:buNone/>
            </a:pPr>
            <a:r>
              <a:rPr lang="en-US" sz="900" dirty="0" smtClean="0"/>
              <a:t>$700</a:t>
            </a:r>
          </a:p>
          <a:p>
            <a:pPr>
              <a:buNone/>
            </a:pPr>
            <a:r>
              <a:rPr lang="en-US" sz="900" i="1" dirty="0" smtClean="0"/>
              <a:t>Literary Magazine</a:t>
            </a:r>
            <a:endParaRPr lang="en-US" sz="900" dirty="0" smtClean="0"/>
          </a:p>
          <a:p>
            <a:pPr>
              <a:buNone/>
            </a:pPr>
            <a:r>
              <a:rPr lang="en-US" sz="900" dirty="0" smtClean="0"/>
              <a:t> </a:t>
            </a:r>
          </a:p>
          <a:p>
            <a:pPr>
              <a:buNone/>
            </a:pPr>
            <a:r>
              <a:rPr lang="en-US" sz="900" dirty="0" smtClean="0"/>
              <a:t>Ag Ambassadors </a:t>
            </a:r>
          </a:p>
          <a:p>
            <a:pPr>
              <a:buNone/>
            </a:pPr>
            <a:r>
              <a:rPr lang="en-US" sz="900" dirty="0" smtClean="0"/>
              <a:t>$248</a:t>
            </a:r>
          </a:p>
          <a:p>
            <a:pPr>
              <a:buNone/>
            </a:pPr>
            <a:r>
              <a:rPr lang="en-US" sz="900" i="1" dirty="0" smtClean="0"/>
              <a:t>T-shirts</a:t>
            </a:r>
            <a:endParaRPr lang="en-US" sz="900" dirty="0" smtClean="0"/>
          </a:p>
          <a:p>
            <a:pPr>
              <a:buNone/>
            </a:pPr>
            <a:r>
              <a:rPr lang="en-US" sz="900" i="1" dirty="0" smtClean="0"/>
              <a:t> </a:t>
            </a:r>
            <a:endParaRPr lang="en-US" sz="900" dirty="0" smtClean="0"/>
          </a:p>
          <a:p>
            <a:pPr>
              <a:buNone/>
            </a:pPr>
            <a:r>
              <a:rPr lang="en-US" sz="900" dirty="0" smtClean="0"/>
              <a:t>Gay Straight Alliance</a:t>
            </a:r>
          </a:p>
          <a:p>
            <a:pPr>
              <a:buNone/>
            </a:pPr>
            <a:r>
              <a:rPr lang="en-US" sz="900" dirty="0" smtClean="0"/>
              <a:t>$704</a:t>
            </a:r>
          </a:p>
          <a:p>
            <a:pPr>
              <a:buNone/>
            </a:pPr>
            <a:r>
              <a:rPr lang="en-US" sz="900" i="1" dirty="0" smtClean="0"/>
              <a:t>Queer DVD Collection</a:t>
            </a:r>
            <a:endParaRPr lang="en-US" sz="900" dirty="0" smtClean="0"/>
          </a:p>
          <a:p>
            <a:pPr>
              <a:buNone/>
            </a:pPr>
            <a:r>
              <a:rPr lang="en-US" sz="900" i="1" dirty="0" smtClean="0"/>
              <a:t> </a:t>
            </a:r>
            <a:endParaRPr lang="en-US" sz="900" dirty="0" smtClean="0"/>
          </a:p>
          <a:p>
            <a:pPr>
              <a:buNone/>
            </a:pPr>
            <a:r>
              <a:rPr lang="en-US" sz="900" dirty="0" smtClean="0"/>
              <a:t>Butte College Horticulture Club </a:t>
            </a:r>
          </a:p>
          <a:p>
            <a:pPr>
              <a:buNone/>
            </a:pPr>
            <a:r>
              <a:rPr lang="en-US" sz="900" dirty="0" smtClean="0"/>
              <a:t>$350</a:t>
            </a:r>
          </a:p>
          <a:p>
            <a:pPr>
              <a:buNone/>
            </a:pPr>
            <a:r>
              <a:rPr lang="en-US" sz="900" i="1" dirty="0" smtClean="0"/>
              <a:t>T-Shirts</a:t>
            </a:r>
            <a:endParaRPr lang="en-US" sz="900" dirty="0" smtClean="0"/>
          </a:p>
          <a:p>
            <a:pPr>
              <a:buNone/>
            </a:pPr>
            <a:r>
              <a:rPr lang="en-US" sz="900" i="1" dirty="0" smtClean="0"/>
              <a:t> </a:t>
            </a:r>
            <a:endParaRPr lang="en-US" sz="900" dirty="0" smtClean="0"/>
          </a:p>
          <a:p>
            <a:pPr>
              <a:buNone/>
            </a:pPr>
            <a:r>
              <a:rPr lang="en-US" sz="900" dirty="0" smtClean="0"/>
              <a:t>Phi Theta Kappa Proposal </a:t>
            </a:r>
          </a:p>
          <a:p>
            <a:pPr>
              <a:buNone/>
            </a:pPr>
            <a:r>
              <a:rPr lang="en-US" sz="900" dirty="0" smtClean="0"/>
              <a:t>$300</a:t>
            </a:r>
          </a:p>
          <a:p>
            <a:pPr>
              <a:buNone/>
            </a:pPr>
            <a:r>
              <a:rPr lang="en-US" sz="900" i="1" dirty="0" smtClean="0"/>
              <a:t>Chocolate Candy Bars</a:t>
            </a:r>
            <a:endParaRPr lang="en-US" sz="900" dirty="0" smtClean="0"/>
          </a:p>
          <a:p>
            <a:pPr>
              <a:buNone/>
            </a:pPr>
            <a:r>
              <a:rPr lang="en-US" sz="900" i="1" dirty="0" smtClean="0"/>
              <a:t> </a:t>
            </a:r>
            <a:endParaRPr lang="en-US" sz="900" dirty="0" smtClean="0"/>
          </a:p>
          <a:p>
            <a:pPr>
              <a:buNone/>
            </a:pPr>
            <a:r>
              <a:rPr lang="en-US" sz="900" dirty="0" smtClean="0"/>
              <a:t>Inter Club Council</a:t>
            </a:r>
          </a:p>
          <a:p>
            <a:pPr>
              <a:buNone/>
            </a:pPr>
            <a:r>
              <a:rPr lang="en-US" sz="900" dirty="0" smtClean="0"/>
              <a:t>$1,000</a:t>
            </a:r>
          </a:p>
          <a:p>
            <a:pPr>
              <a:buNone/>
            </a:pPr>
            <a:r>
              <a:rPr lang="en-US" sz="900" i="1" dirty="0" smtClean="0"/>
              <a:t>Club Social</a:t>
            </a:r>
            <a:endParaRPr lang="en-US" sz="900" dirty="0" smtClean="0"/>
          </a:p>
          <a:p>
            <a:pPr>
              <a:buNone/>
            </a:pPr>
            <a:r>
              <a:rPr lang="en-US" sz="900" i="1" dirty="0" smtClean="0"/>
              <a:t> </a:t>
            </a:r>
            <a:endParaRPr lang="en-US" sz="900" dirty="0" smtClean="0"/>
          </a:p>
          <a:p>
            <a:pPr>
              <a:buNone/>
            </a:pPr>
            <a:endParaRPr lang="en-US" sz="900" dirty="0" smtClean="0"/>
          </a:p>
          <a:p>
            <a:pPr>
              <a:buNone/>
            </a:pPr>
            <a:r>
              <a:rPr lang="en-US" sz="900" b="1" dirty="0" smtClean="0"/>
              <a:t> </a:t>
            </a:r>
            <a:endParaRPr lang="en-US" sz="900" dirty="0" smtClean="0"/>
          </a:p>
          <a:p>
            <a:pPr>
              <a:buNone/>
            </a:pPr>
            <a:r>
              <a:rPr lang="en-US" sz="900" b="1" dirty="0" smtClean="0"/>
              <a:t>Spring 2011 ICC Grants</a:t>
            </a:r>
            <a:endParaRPr lang="en-US" sz="900" dirty="0" smtClean="0"/>
          </a:p>
          <a:p>
            <a:pPr>
              <a:buNone/>
            </a:pPr>
            <a:r>
              <a:rPr lang="en-US" sz="900" dirty="0" smtClean="0"/>
              <a:t> </a:t>
            </a:r>
          </a:p>
          <a:p>
            <a:pPr>
              <a:buNone/>
            </a:pPr>
            <a:r>
              <a:rPr lang="en-US" sz="900" dirty="0" smtClean="0"/>
              <a:t>Inter Club Council</a:t>
            </a:r>
          </a:p>
          <a:p>
            <a:pPr>
              <a:buNone/>
            </a:pPr>
            <a:r>
              <a:rPr lang="en-US" sz="900" dirty="0" smtClean="0"/>
              <a:t>$1,052.50</a:t>
            </a:r>
          </a:p>
          <a:p>
            <a:pPr>
              <a:buNone/>
            </a:pPr>
            <a:r>
              <a:rPr lang="en-US" sz="900" i="1" dirty="0" smtClean="0"/>
              <a:t>Club Promotion Days</a:t>
            </a:r>
            <a:endParaRPr lang="en-US" sz="900" dirty="0" smtClean="0"/>
          </a:p>
          <a:p>
            <a:pPr>
              <a:buNone/>
            </a:pPr>
            <a:r>
              <a:rPr lang="en-US" sz="900" dirty="0" smtClean="0"/>
              <a:t> </a:t>
            </a:r>
          </a:p>
          <a:p>
            <a:pPr>
              <a:buNone/>
            </a:pPr>
            <a:r>
              <a:rPr lang="en-US" sz="900" dirty="0" smtClean="0"/>
              <a:t>Inter Club Council</a:t>
            </a:r>
          </a:p>
          <a:p>
            <a:pPr>
              <a:buNone/>
            </a:pPr>
            <a:r>
              <a:rPr lang="en-US" sz="900" dirty="0" smtClean="0"/>
              <a:t>$674</a:t>
            </a:r>
          </a:p>
          <a:p>
            <a:pPr>
              <a:buNone/>
            </a:pPr>
            <a:r>
              <a:rPr lang="en-US" sz="900" i="1" dirty="0" smtClean="0"/>
              <a:t>Club Training Day</a:t>
            </a:r>
            <a:endParaRPr lang="en-US" sz="900" dirty="0" smtClean="0"/>
          </a:p>
          <a:p>
            <a:pPr>
              <a:buNone/>
            </a:pPr>
            <a:r>
              <a:rPr lang="en-US" sz="900" i="1" dirty="0" smtClean="0"/>
              <a:t> </a:t>
            </a:r>
            <a:endParaRPr lang="en-US" sz="900" dirty="0" smtClean="0"/>
          </a:p>
          <a:p>
            <a:pPr>
              <a:buNone/>
            </a:pPr>
            <a:r>
              <a:rPr lang="en-US" sz="900" dirty="0" smtClean="0"/>
              <a:t>Inter Club Council</a:t>
            </a:r>
          </a:p>
          <a:p>
            <a:pPr>
              <a:buNone/>
            </a:pPr>
            <a:r>
              <a:rPr lang="en-US" sz="900" dirty="0" smtClean="0"/>
              <a:t>$175</a:t>
            </a:r>
          </a:p>
          <a:p>
            <a:pPr>
              <a:buNone/>
            </a:pPr>
            <a:r>
              <a:rPr lang="en-US" sz="900" i="1" dirty="0" smtClean="0"/>
              <a:t>Attendance Drawing</a:t>
            </a:r>
            <a:endParaRPr lang="en-US" sz="900" dirty="0" smtClean="0"/>
          </a:p>
          <a:p>
            <a:pPr>
              <a:buNone/>
            </a:pPr>
            <a:r>
              <a:rPr lang="en-US" sz="900" i="1" dirty="0" smtClean="0"/>
              <a:t> </a:t>
            </a:r>
            <a:endParaRPr lang="en-US" sz="900" dirty="0" smtClean="0"/>
          </a:p>
          <a:p>
            <a:pPr>
              <a:buNone/>
            </a:pPr>
            <a:r>
              <a:rPr lang="en-US" sz="900" dirty="0" smtClean="0"/>
              <a:t>STOP (Stop Trafficking of Persons)</a:t>
            </a:r>
          </a:p>
          <a:p>
            <a:pPr>
              <a:buNone/>
            </a:pPr>
            <a:r>
              <a:rPr lang="en-US" sz="900" dirty="0" smtClean="0"/>
              <a:t>$500</a:t>
            </a:r>
          </a:p>
          <a:p>
            <a:pPr>
              <a:buNone/>
            </a:pPr>
            <a:r>
              <a:rPr lang="en-US" sz="900" i="1" dirty="0" smtClean="0"/>
              <a:t>T-Shirts, Educational Materials</a:t>
            </a:r>
            <a:endParaRPr lang="en-US" sz="900" dirty="0" smtClean="0"/>
          </a:p>
          <a:p>
            <a:pPr>
              <a:buNone/>
            </a:pPr>
            <a:r>
              <a:rPr lang="en-US" sz="900" i="1" dirty="0" smtClean="0"/>
              <a:t> </a:t>
            </a:r>
            <a:endParaRPr lang="en-US" sz="900" dirty="0" smtClean="0"/>
          </a:p>
          <a:p>
            <a:pPr>
              <a:buNone/>
            </a:pPr>
            <a:r>
              <a:rPr lang="en-US" sz="900" dirty="0" smtClean="0"/>
              <a:t>Cultures and Civilizations Club</a:t>
            </a:r>
          </a:p>
          <a:p>
            <a:pPr>
              <a:buNone/>
            </a:pPr>
            <a:r>
              <a:rPr lang="en-US" sz="900" dirty="0" smtClean="0"/>
              <a:t>$540</a:t>
            </a:r>
          </a:p>
          <a:p>
            <a:pPr>
              <a:buNone/>
            </a:pPr>
            <a:r>
              <a:rPr lang="en-US" sz="900" i="1" dirty="0" smtClean="0"/>
              <a:t>Trip to Ashland</a:t>
            </a:r>
            <a:endParaRPr lang="en-US" sz="900" dirty="0" smtClean="0"/>
          </a:p>
          <a:p>
            <a:pPr>
              <a:buNone/>
            </a:pPr>
            <a:r>
              <a:rPr lang="en-US" sz="900" i="1" dirty="0" smtClean="0"/>
              <a:t> </a:t>
            </a:r>
            <a:endParaRPr lang="en-US" sz="900" dirty="0" smtClean="0"/>
          </a:p>
          <a:p>
            <a:pPr>
              <a:buNone/>
            </a:pPr>
            <a:r>
              <a:rPr lang="en-US" sz="900" dirty="0" smtClean="0"/>
              <a:t>Asian Student Association</a:t>
            </a:r>
          </a:p>
          <a:p>
            <a:pPr>
              <a:buNone/>
            </a:pPr>
            <a:r>
              <a:rPr lang="en-US" sz="900" dirty="0" smtClean="0"/>
              <a:t>$212.72</a:t>
            </a:r>
          </a:p>
          <a:p>
            <a:pPr>
              <a:buNone/>
            </a:pPr>
            <a:r>
              <a:rPr lang="en-US" sz="900" i="1" dirty="0" smtClean="0"/>
              <a:t>T-shirts</a:t>
            </a:r>
            <a:endParaRPr lang="en-US" sz="900" dirty="0" smtClean="0"/>
          </a:p>
          <a:p>
            <a:pPr>
              <a:buNone/>
            </a:pPr>
            <a:r>
              <a:rPr lang="en-US" sz="900" i="1" dirty="0" smtClean="0"/>
              <a:t> </a:t>
            </a:r>
            <a:endParaRPr lang="en-US" sz="900" dirty="0" smtClean="0"/>
          </a:p>
          <a:p>
            <a:pPr>
              <a:buNone/>
            </a:pPr>
            <a:r>
              <a:rPr lang="en-US" sz="900" dirty="0" smtClean="0"/>
              <a:t>Gay Straight Alliance</a:t>
            </a:r>
          </a:p>
          <a:p>
            <a:pPr>
              <a:buNone/>
            </a:pPr>
            <a:r>
              <a:rPr lang="en-US" sz="900" dirty="0" smtClean="0"/>
              <a:t>$1,000</a:t>
            </a:r>
          </a:p>
          <a:p>
            <a:pPr>
              <a:buNone/>
            </a:pPr>
            <a:r>
              <a:rPr lang="en-US" sz="900" i="1" dirty="0" smtClean="0"/>
              <a:t>Drag Ball</a:t>
            </a:r>
            <a:endParaRPr lang="en-US" sz="900" dirty="0" smtClean="0"/>
          </a:p>
          <a:p>
            <a:pPr>
              <a:buNone/>
            </a:pPr>
            <a:r>
              <a:rPr lang="en-US" sz="900" i="1" dirty="0" smtClean="0"/>
              <a:t> </a:t>
            </a:r>
            <a:endParaRPr lang="en-US" sz="900" dirty="0" smtClean="0"/>
          </a:p>
          <a:p>
            <a:pPr>
              <a:buNone/>
            </a:pPr>
            <a:r>
              <a:rPr lang="en-US" sz="900" dirty="0" smtClean="0"/>
              <a:t>Applied Science Club</a:t>
            </a:r>
          </a:p>
          <a:p>
            <a:pPr>
              <a:buNone/>
            </a:pPr>
            <a:r>
              <a:rPr lang="en-US" sz="900" dirty="0" smtClean="0"/>
              <a:t>$288.90</a:t>
            </a:r>
          </a:p>
          <a:p>
            <a:pPr>
              <a:buNone/>
            </a:pPr>
            <a:r>
              <a:rPr lang="en-US" sz="900" i="1" dirty="0" smtClean="0"/>
              <a:t>T-Shirts</a:t>
            </a:r>
            <a:endParaRPr lang="en-US" sz="900" dirty="0" smtClean="0"/>
          </a:p>
          <a:p>
            <a:pPr>
              <a:buNone/>
            </a:pPr>
            <a:r>
              <a:rPr lang="en-US" sz="900" i="1" dirty="0" smtClean="0"/>
              <a:t> </a:t>
            </a:r>
            <a:endParaRPr lang="en-US" sz="900" dirty="0" smtClean="0"/>
          </a:p>
          <a:p>
            <a:pPr>
              <a:buNone/>
            </a:pPr>
            <a:r>
              <a:rPr lang="en-US" sz="900" dirty="0" smtClean="0"/>
              <a:t>International Association of Administrative Professionals</a:t>
            </a:r>
          </a:p>
          <a:p>
            <a:pPr>
              <a:buNone/>
            </a:pPr>
            <a:r>
              <a:rPr lang="en-US" sz="900" dirty="0" smtClean="0"/>
              <a:t>$250</a:t>
            </a:r>
          </a:p>
          <a:p>
            <a:pPr>
              <a:buNone/>
            </a:pPr>
            <a:r>
              <a:rPr lang="en-US" sz="900" i="1" dirty="0" smtClean="0"/>
              <a:t>Silent Auction</a:t>
            </a:r>
            <a:endParaRPr lang="en-US" sz="900" dirty="0" smtClean="0"/>
          </a:p>
          <a:p>
            <a:pPr>
              <a:buNone/>
            </a:pPr>
            <a:r>
              <a:rPr lang="en-US" sz="900" i="1" dirty="0" smtClean="0"/>
              <a:t> </a:t>
            </a:r>
            <a:endParaRPr lang="en-US" sz="900" dirty="0" smtClean="0"/>
          </a:p>
          <a:p>
            <a:pPr>
              <a:buNone/>
            </a:pPr>
            <a:r>
              <a:rPr lang="en-US" sz="900" dirty="0" smtClean="0"/>
              <a:t> Inter Club Council</a:t>
            </a:r>
          </a:p>
          <a:p>
            <a:pPr>
              <a:buNone/>
            </a:pPr>
            <a:r>
              <a:rPr lang="en-US" sz="900" dirty="0" smtClean="0"/>
              <a:t>$700</a:t>
            </a:r>
          </a:p>
          <a:p>
            <a:pPr>
              <a:buNone/>
            </a:pPr>
            <a:r>
              <a:rPr lang="en-US" sz="900" i="1" dirty="0" smtClean="0"/>
              <a:t>Club Challenge Week</a:t>
            </a:r>
            <a:endParaRPr lang="en-US" sz="900" dirty="0" smtClean="0"/>
          </a:p>
          <a:p>
            <a:pPr>
              <a:buNone/>
            </a:pPr>
            <a:r>
              <a:rPr lang="en-US" sz="900" i="1" dirty="0" smtClean="0"/>
              <a:t> </a:t>
            </a:r>
            <a:endParaRPr lang="en-US" sz="900" dirty="0" smtClean="0"/>
          </a:p>
          <a:p>
            <a:pPr>
              <a:buNone/>
            </a:pPr>
            <a:r>
              <a:rPr lang="en-US" sz="900" dirty="0" smtClean="0"/>
              <a:t>Inter Club Council</a:t>
            </a:r>
          </a:p>
          <a:p>
            <a:pPr>
              <a:buNone/>
            </a:pPr>
            <a:r>
              <a:rPr lang="en-US" sz="900" dirty="0" smtClean="0"/>
              <a:t>$50</a:t>
            </a:r>
          </a:p>
          <a:p>
            <a:pPr>
              <a:buNone/>
            </a:pPr>
            <a:r>
              <a:rPr lang="en-US" sz="900" i="1" dirty="0" smtClean="0"/>
              <a:t>Outstanding Advisor Award</a:t>
            </a:r>
            <a:endParaRPr lang="en-US" sz="900" dirty="0" smtClean="0"/>
          </a:p>
          <a:p>
            <a:pPr>
              <a:buNone/>
            </a:pPr>
            <a:r>
              <a:rPr lang="en-US" sz="900" i="1" dirty="0" smtClean="0"/>
              <a:t> </a:t>
            </a:r>
            <a:endParaRPr lang="en-US" sz="900" dirty="0" smtClean="0"/>
          </a:p>
          <a:p>
            <a:pPr>
              <a:buNone/>
            </a:pPr>
            <a:r>
              <a:rPr lang="en-US" sz="900" dirty="0" smtClean="0"/>
              <a:t>Inter Club Council</a:t>
            </a:r>
          </a:p>
          <a:p>
            <a:pPr>
              <a:buNone/>
            </a:pPr>
            <a:r>
              <a:rPr lang="en-US" sz="900" dirty="0" smtClean="0"/>
              <a:t>$500</a:t>
            </a:r>
          </a:p>
          <a:p>
            <a:pPr>
              <a:buNone/>
            </a:pPr>
            <a:r>
              <a:rPr lang="en-US" sz="900" i="1" dirty="0" smtClean="0"/>
              <a:t>Outstanding Club Member Award</a:t>
            </a:r>
            <a:endParaRPr lang="en-US" sz="900" dirty="0" smtClean="0"/>
          </a:p>
          <a:p>
            <a:pPr>
              <a:buNone/>
            </a:pPr>
            <a:r>
              <a:rPr lang="en-US" sz="900" i="1" dirty="0" smtClean="0"/>
              <a:t> </a:t>
            </a:r>
            <a:endParaRPr lang="en-US" sz="900" dirty="0" smtClean="0"/>
          </a:p>
          <a:p>
            <a:pPr>
              <a:buNone/>
            </a:pPr>
            <a:r>
              <a:rPr lang="en-US" sz="900" dirty="0" smtClean="0"/>
              <a:t>Inter Club Council</a:t>
            </a:r>
          </a:p>
          <a:p>
            <a:pPr>
              <a:buNone/>
            </a:pPr>
            <a:r>
              <a:rPr lang="en-US" sz="900" dirty="0" smtClean="0"/>
              <a:t>$450</a:t>
            </a:r>
          </a:p>
          <a:p>
            <a:pPr>
              <a:buNone/>
            </a:pPr>
            <a:r>
              <a:rPr lang="en-US" sz="900" i="1" dirty="0" smtClean="0"/>
              <a:t>Leadership Academy</a:t>
            </a:r>
            <a:endParaRPr lang="en-US" sz="900" dirty="0" smtClean="0"/>
          </a:p>
          <a:p>
            <a:pPr>
              <a:buNone/>
            </a:pPr>
            <a:r>
              <a:rPr lang="en-US" sz="900" dirty="0" smtClean="0"/>
              <a:t> </a:t>
            </a:r>
          </a:p>
          <a:p>
            <a:pPr>
              <a:buNone/>
            </a:pPr>
            <a:r>
              <a:rPr lang="en-US" sz="900" dirty="0" smtClean="0"/>
              <a:t> </a:t>
            </a:r>
          </a:p>
          <a:p>
            <a:endParaRPr lang="en-US" sz="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 love what we do!</a:t>
            </a:r>
            <a:endParaRPr lang="en-US" dirty="0"/>
          </a:p>
        </p:txBody>
      </p:sp>
      <p:pic>
        <p:nvPicPr>
          <p:cNvPr id="4" name="Content Placeholder 3" descr="2010 Award Winn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609600"/>
            <a:ext cx="2463533" cy="1847650"/>
          </a:xfrm>
          <a:prstGeom prst="rect">
            <a:avLst/>
          </a:prstGeom>
        </p:spPr>
      </p:pic>
      <p:pic>
        <p:nvPicPr>
          <p:cNvPr id="5" name="Picture 4" descr="face painting 2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762000"/>
            <a:ext cx="2032000" cy="1524000"/>
          </a:xfrm>
          <a:prstGeom prst="rect">
            <a:avLst/>
          </a:prstGeom>
        </p:spPr>
      </p:pic>
      <p:pic>
        <p:nvPicPr>
          <p:cNvPr id="6" name="Picture 5" descr="karaoke 2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609600"/>
            <a:ext cx="2413000" cy="1809750"/>
          </a:xfrm>
          <a:prstGeom prst="rect">
            <a:avLst/>
          </a:prstGeom>
        </p:spPr>
      </p:pic>
      <p:pic>
        <p:nvPicPr>
          <p:cNvPr id="7" name="Picture 6" descr="diversity summit group in circle 20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2895600"/>
            <a:ext cx="2286000" cy="1714500"/>
          </a:xfrm>
          <a:prstGeom prst="rect">
            <a:avLst/>
          </a:prstGeom>
        </p:spPr>
      </p:pic>
      <p:pic>
        <p:nvPicPr>
          <p:cNvPr id="8" name="Picture 7" descr="PowerShift 20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2895600"/>
            <a:ext cx="2286000" cy="1714500"/>
          </a:xfrm>
          <a:prstGeom prst="rect">
            <a:avLst/>
          </a:prstGeom>
        </p:spPr>
      </p:pic>
      <p:pic>
        <p:nvPicPr>
          <p:cNvPr id="12" name="Picture 11" descr="SAS club 20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29000" y="2971800"/>
            <a:ext cx="2362200" cy="157808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895600"/>
            <a:ext cx="4907280" cy="3139440"/>
          </a:xfrm>
        </p:spPr>
        <p:txBody>
          <a:bodyPr/>
          <a:lstStyle/>
          <a:p>
            <a:pPr algn="ctr"/>
            <a:r>
              <a:rPr lang="en-US" i="1" dirty="0" smtClean="0"/>
              <a:t>We couldn’t have done it without you!</a:t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Thank you!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183880" cy="19812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i="1" dirty="0" smtClean="0"/>
              <a:t>We offer a big, heartfelt thank you to all </a:t>
            </a:r>
          </a:p>
          <a:p>
            <a:pPr algn="ctr">
              <a:buNone/>
            </a:pPr>
            <a:r>
              <a:rPr lang="en-US" i="1" dirty="0" smtClean="0"/>
              <a:t>the individuals, constituency groups and departments that have supported us </a:t>
            </a:r>
          </a:p>
          <a:p>
            <a:pPr algn="ctr">
              <a:buNone/>
            </a:pPr>
            <a:r>
              <a:rPr lang="en-US" i="1" dirty="0" smtClean="0"/>
              <a:t>though the year. </a:t>
            </a:r>
          </a:p>
          <a:p>
            <a:pPr algn="ctr">
              <a:buNone/>
            </a:pPr>
            <a:r>
              <a:rPr lang="en-US" i="1" dirty="0" smtClean="0"/>
              <a:t> 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i="1" dirty="0" smtClean="0"/>
          </a:p>
        </p:txBody>
      </p:sp>
      <p:pic>
        <p:nvPicPr>
          <p:cNvPr id="4" name="Picture 3" descr="AS Group Picture.JPG"/>
          <p:cNvPicPr>
            <a:picLocks noChangeAspect="1"/>
          </p:cNvPicPr>
          <p:nvPr/>
        </p:nvPicPr>
        <p:blipFill>
          <a:blip r:embed="rId2" cstate="print"/>
          <a:srcRect l="9804" t="15385" r="35294"/>
          <a:stretch>
            <a:fillRect/>
          </a:stretch>
        </p:blipFill>
        <p:spPr>
          <a:xfrm flipH="1">
            <a:off x="5562600" y="2667000"/>
            <a:ext cx="2521527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Core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066800"/>
            <a:ext cx="8183880" cy="3651504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/>
              <a:t>Kelly Munson</a:t>
            </a:r>
            <a:r>
              <a:rPr lang="en-US" sz="2000" dirty="0" smtClean="0"/>
              <a:t>, AS &amp; Student Activities Advisor</a:t>
            </a:r>
          </a:p>
          <a:p>
            <a:endParaRPr lang="en-US" sz="2000" dirty="0" smtClean="0"/>
          </a:p>
          <a:p>
            <a:r>
              <a:rPr lang="en-US" sz="2000" b="1" dirty="0" smtClean="0"/>
              <a:t>Donna Tibbitts</a:t>
            </a:r>
            <a:r>
              <a:rPr lang="en-US" sz="2000" dirty="0" smtClean="0"/>
              <a:t>, Student Activities Secretary </a:t>
            </a:r>
          </a:p>
          <a:p>
            <a:endParaRPr lang="en-US" sz="2000" dirty="0" smtClean="0"/>
          </a:p>
          <a:p>
            <a:r>
              <a:rPr lang="en-US" sz="2000" b="1" dirty="0" smtClean="0"/>
              <a:t>Allison Phelps</a:t>
            </a:r>
            <a:r>
              <a:rPr lang="en-US" sz="2000" dirty="0" smtClean="0"/>
              <a:t>, AS Secretary</a:t>
            </a:r>
          </a:p>
          <a:p>
            <a:endParaRPr lang="en-US" sz="2000" dirty="0" smtClean="0"/>
          </a:p>
          <a:p>
            <a:r>
              <a:rPr lang="en-US" sz="2000" b="1" dirty="0" smtClean="0"/>
              <a:t>Yvette Zuniga</a:t>
            </a:r>
            <a:r>
              <a:rPr lang="en-US" sz="2000" dirty="0" smtClean="0"/>
              <a:t>, Student Activities Specialist</a:t>
            </a:r>
          </a:p>
          <a:p>
            <a:endParaRPr lang="en-US" sz="2000" dirty="0" smtClean="0"/>
          </a:p>
          <a:p>
            <a:r>
              <a:rPr lang="en-US" sz="2000" b="1" dirty="0" smtClean="0"/>
              <a:t>Cameron Hoffman, Lisa Dayoan                                  &amp; Janet Larson</a:t>
            </a:r>
            <a:r>
              <a:rPr lang="en-US" sz="2000" dirty="0" smtClean="0"/>
              <a:t>, </a:t>
            </a:r>
          </a:p>
          <a:p>
            <a:pPr>
              <a:buNone/>
            </a:pPr>
            <a:r>
              <a:rPr lang="en-US" sz="2000" dirty="0" smtClean="0"/>
              <a:t>	Student Activity Card Producers</a:t>
            </a:r>
          </a:p>
          <a:p>
            <a:endParaRPr lang="en-US" dirty="0"/>
          </a:p>
        </p:txBody>
      </p:sp>
      <p:pic>
        <p:nvPicPr>
          <p:cNvPr id="4" name="Picture 3" descr="Kelly &amp; Yvette 2010.JPG"/>
          <p:cNvPicPr>
            <a:picLocks noChangeAspect="1"/>
          </p:cNvPicPr>
          <p:nvPr/>
        </p:nvPicPr>
        <p:blipFill>
          <a:blip r:embed="rId2" cstate="print"/>
          <a:srcRect l="25824" t="35714" r="14835"/>
          <a:stretch>
            <a:fillRect/>
          </a:stretch>
        </p:blipFill>
        <p:spPr>
          <a:xfrm>
            <a:off x="5791200" y="3581400"/>
            <a:ext cx="2743200" cy="22288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Program Assistants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Culture &amp; Community Center</a:t>
            </a:r>
          </a:p>
          <a:p>
            <a:r>
              <a:rPr lang="en-US" dirty="0" smtClean="0"/>
              <a:t>Fox Brown</a:t>
            </a:r>
          </a:p>
          <a:p>
            <a:r>
              <a:rPr lang="en-US" dirty="0" smtClean="0"/>
              <a:t>Becca Schwalm</a:t>
            </a:r>
          </a:p>
          <a:p>
            <a:r>
              <a:rPr lang="en-US" dirty="0" smtClean="0"/>
              <a:t>Gisella Williams</a:t>
            </a:r>
          </a:p>
          <a:p>
            <a:r>
              <a:rPr lang="en-US" dirty="0" err="1" smtClean="0"/>
              <a:t>Ja’Quan</a:t>
            </a:r>
            <a:r>
              <a:rPr lang="en-US" dirty="0" smtClean="0"/>
              <a:t> </a:t>
            </a:r>
            <a:r>
              <a:rPr lang="en-US" dirty="0" err="1" smtClean="0"/>
              <a:t>Sayres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Sustainability Resource Center</a:t>
            </a:r>
          </a:p>
          <a:p>
            <a:r>
              <a:rPr lang="en-US" dirty="0" smtClean="0"/>
              <a:t>Megan Luke </a:t>
            </a:r>
          </a:p>
          <a:p>
            <a:r>
              <a:rPr lang="en-US" dirty="0" smtClean="0"/>
              <a:t>Cyrus Fountain</a:t>
            </a:r>
          </a:p>
          <a:p>
            <a:r>
              <a:rPr lang="en-US" dirty="0" smtClean="0"/>
              <a:t>Abigail Bruner</a:t>
            </a:r>
          </a:p>
          <a:p>
            <a:r>
              <a:rPr lang="en-US" dirty="0" smtClean="0"/>
              <a:t>Robbie Reaves</a:t>
            </a:r>
          </a:p>
          <a:p>
            <a:r>
              <a:rPr lang="en-US" dirty="0" err="1" smtClean="0"/>
              <a:t>Hallie</a:t>
            </a:r>
            <a:r>
              <a:rPr lang="en-US" dirty="0" smtClean="0"/>
              <a:t> Will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Officers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914400"/>
            <a:ext cx="8183880" cy="4267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President, </a:t>
            </a:r>
            <a:r>
              <a:rPr lang="en-US" b="1" dirty="0" smtClean="0"/>
              <a:t>Eric Chisler</a:t>
            </a:r>
          </a:p>
          <a:p>
            <a:r>
              <a:rPr lang="en-US" dirty="0" smtClean="0"/>
              <a:t>Vice President – Internal Affairs, </a:t>
            </a:r>
            <a:r>
              <a:rPr lang="en-US" b="1" dirty="0" smtClean="0"/>
              <a:t>Tony Gamboa</a:t>
            </a:r>
          </a:p>
          <a:p>
            <a:r>
              <a:rPr lang="en-US" dirty="0" smtClean="0"/>
              <a:t>Vice President – External Affairs, </a:t>
            </a:r>
            <a:r>
              <a:rPr lang="en-US" b="1" dirty="0" smtClean="0"/>
              <a:t>Cameron Hoffman</a:t>
            </a:r>
          </a:p>
          <a:p>
            <a:r>
              <a:rPr lang="en-US" dirty="0" smtClean="0"/>
              <a:t>Student Trustee, </a:t>
            </a:r>
            <a:r>
              <a:rPr lang="en-US" b="1" dirty="0" smtClean="0"/>
              <a:t>Janell Snead</a:t>
            </a:r>
          </a:p>
          <a:p>
            <a:r>
              <a:rPr lang="en-US" dirty="0" smtClean="0"/>
              <a:t>Business Affairs Director, </a:t>
            </a:r>
            <a:r>
              <a:rPr lang="en-US" b="1" dirty="0" smtClean="0"/>
              <a:t>Steven Husar</a:t>
            </a:r>
          </a:p>
          <a:p>
            <a:r>
              <a:rPr lang="en-US" dirty="0" err="1" smtClean="0"/>
              <a:t>InterClub</a:t>
            </a:r>
            <a:r>
              <a:rPr lang="en-US" dirty="0" smtClean="0"/>
              <a:t> Council Director, </a:t>
            </a:r>
            <a:r>
              <a:rPr lang="en-US" b="1" dirty="0" smtClean="0"/>
              <a:t>Angela Johnson</a:t>
            </a:r>
          </a:p>
          <a:p>
            <a:r>
              <a:rPr lang="en-US" dirty="0" smtClean="0"/>
              <a:t>Academic Affairs Director, </a:t>
            </a:r>
            <a:r>
              <a:rPr lang="en-US" b="1" dirty="0" smtClean="0"/>
              <a:t>Sam Chan</a:t>
            </a:r>
          </a:p>
          <a:p>
            <a:r>
              <a:rPr lang="en-US" dirty="0" smtClean="0"/>
              <a:t>Health &amp; Wellness Director, </a:t>
            </a:r>
            <a:r>
              <a:rPr lang="en-US" b="1" dirty="0" smtClean="0"/>
              <a:t>Morgan </a:t>
            </a:r>
          </a:p>
          <a:p>
            <a:r>
              <a:rPr lang="en-US" dirty="0" err="1" smtClean="0"/>
              <a:t>Satelite</a:t>
            </a:r>
            <a:r>
              <a:rPr lang="en-US" dirty="0" smtClean="0"/>
              <a:t> Campuses Director, </a:t>
            </a:r>
            <a:r>
              <a:rPr lang="en-US" b="1" dirty="0" smtClean="0"/>
              <a:t>Josie Hall</a:t>
            </a:r>
          </a:p>
          <a:p>
            <a:r>
              <a:rPr lang="en-US" dirty="0" smtClean="0"/>
              <a:t>Social Director, </a:t>
            </a:r>
            <a:r>
              <a:rPr lang="en-US" b="1" dirty="0" smtClean="0"/>
              <a:t>Ai </a:t>
            </a:r>
            <a:r>
              <a:rPr lang="en-US" b="1" dirty="0" err="1" smtClean="0"/>
              <a:t>Iwano</a:t>
            </a:r>
            <a:endParaRPr lang="en-US" b="1" dirty="0" smtClean="0"/>
          </a:p>
          <a:p>
            <a:r>
              <a:rPr lang="en-US" dirty="0" smtClean="0"/>
              <a:t>Cultural Director, </a:t>
            </a:r>
            <a:r>
              <a:rPr lang="en-US" b="1" dirty="0" smtClean="0"/>
              <a:t>Mark &amp; Dwayne Edwards</a:t>
            </a:r>
          </a:p>
          <a:p>
            <a:r>
              <a:rPr lang="en-US" dirty="0" smtClean="0"/>
              <a:t>Sustainability Director, </a:t>
            </a:r>
            <a:r>
              <a:rPr lang="en-US" b="1" dirty="0" smtClean="0"/>
              <a:t>Jesse Lyon-Cunningham</a:t>
            </a:r>
          </a:p>
          <a:p>
            <a:r>
              <a:rPr lang="en-US" dirty="0" smtClean="0"/>
              <a:t>Legislative Analyst, </a:t>
            </a:r>
            <a:r>
              <a:rPr lang="en-US" b="1" dirty="0" smtClean="0"/>
              <a:t>Rebecca Hernandez</a:t>
            </a:r>
          </a:p>
          <a:p>
            <a:r>
              <a:rPr lang="en-US" dirty="0" smtClean="0"/>
              <a:t>Publicity Director, </a:t>
            </a:r>
            <a:r>
              <a:rPr lang="en-US" b="1" dirty="0" smtClean="0"/>
              <a:t>Becca Schwalm &amp; Ambrosia </a:t>
            </a:r>
            <a:r>
              <a:rPr lang="en-US" b="1" dirty="0" err="1" smtClean="0"/>
              <a:t>Krinsky</a:t>
            </a:r>
            <a:endParaRPr lang="en-US" b="1" dirty="0" smtClean="0"/>
          </a:p>
          <a:p>
            <a:r>
              <a:rPr lang="en-US" dirty="0" smtClean="0"/>
              <a:t>Parliamentarian, </a:t>
            </a:r>
            <a:r>
              <a:rPr lang="en-US" b="1" dirty="0" smtClean="0"/>
              <a:t>Evin Sanders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533400"/>
            <a:ext cx="8153400" cy="57912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7" y="685800"/>
            <a:ext cx="671512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 Clubs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685800"/>
            <a:ext cx="8183880" cy="4495800"/>
          </a:xfrm>
        </p:spPr>
        <p:txBody>
          <a:bodyPr numCol="2"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American Medical Student Association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Anthropology Club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Applied Science Club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Asian Student Association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Black Student Union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Butte College Ag Ambassadors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Butte College Investor’s Club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Butte College Motorsport Club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Butte College Sports Medicine Club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Butte College Veterans Organization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Butte Dance and Creative New Experiences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 Landscape Contractors Association-Student Chapter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Ceramic Art Club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Chico Skeptics/Butte College Chapter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Collegiate Branch of American Society of Horticulture Science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Third Wave Feminist Club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Students in Free Enterprise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Computer Science Advisory Club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Culture &amp; Civilization Club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Drama Club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Environmental Horticulture Club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Fashion Artists of Butte College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Friends of the Refuge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Gay-Straight Alliance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International Association of Administrative Professionals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International Club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Latter-Day Saints Student Association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MEChA</a:t>
            </a:r>
            <a:r>
              <a:rPr lang="en-US" dirty="0" smtClean="0"/>
              <a:t> Club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MESA Club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Music &amp; Audio Production Club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National Student Nursing Association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Phi Theta Kappa (Beta Theta Kappa Chapter)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Psychology Club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Roadrunner Tae Kwon Do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Student Alliance for Sustainability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IMG_76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4343400"/>
            <a:ext cx="1905000" cy="1428750"/>
          </a:xfrm>
          <a:prstGeom prst="rect">
            <a:avLst/>
          </a:prstGeom>
        </p:spPr>
      </p:pic>
      <p:pic>
        <p:nvPicPr>
          <p:cNvPr id="6" name="Picture 5" descr="IMG_50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4343400"/>
            <a:ext cx="1905000" cy="14287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3400"/>
            <a:ext cx="8183880" cy="4572000"/>
          </a:xfrm>
        </p:spPr>
        <p:txBody>
          <a:bodyPr numCol="2">
            <a:normAutofit fontScale="55000" lnSpcReduction="20000"/>
          </a:bodyPr>
          <a:lstStyle/>
          <a:p>
            <a:r>
              <a:rPr lang="en-US" dirty="0" smtClean="0"/>
              <a:t>AS Elections</a:t>
            </a:r>
          </a:p>
          <a:p>
            <a:endParaRPr lang="en-US" dirty="0" smtClean="0"/>
          </a:p>
          <a:p>
            <a:r>
              <a:rPr lang="en-US" dirty="0" smtClean="0"/>
              <a:t>Blood Drives (8)				</a:t>
            </a:r>
          </a:p>
          <a:p>
            <a:r>
              <a:rPr lang="en-US" dirty="0" smtClean="0"/>
              <a:t>Welcome Week				</a:t>
            </a:r>
          </a:p>
          <a:p>
            <a:r>
              <a:rPr lang="en-US" dirty="0" smtClean="0"/>
              <a:t>Harvest Festival					</a:t>
            </a:r>
          </a:p>
          <a:p>
            <a:r>
              <a:rPr lang="en-US" dirty="0" smtClean="0"/>
              <a:t>Diversity Summit				</a:t>
            </a:r>
          </a:p>
          <a:p>
            <a:r>
              <a:rPr lang="en-US" dirty="0" smtClean="0"/>
              <a:t>Campus BBQ &amp; Parade				</a:t>
            </a:r>
          </a:p>
          <a:p>
            <a:r>
              <a:rPr lang="en-US" dirty="0" smtClean="0"/>
              <a:t>Campus Center Grand Opening					</a:t>
            </a:r>
          </a:p>
          <a:p>
            <a:r>
              <a:rPr lang="en-US" dirty="0" smtClean="0"/>
              <a:t>Rattlesnake Days / Spring Carnival</a:t>
            </a:r>
          </a:p>
          <a:p>
            <a:pPr>
              <a:buNone/>
            </a:pPr>
            <a:r>
              <a:rPr lang="en-US" dirty="0" smtClean="0"/>
              <a:t>		</a:t>
            </a:r>
          </a:p>
          <a:p>
            <a:r>
              <a:rPr lang="en-US" dirty="0" smtClean="0"/>
              <a:t>Wired! Up Music Series</a:t>
            </a:r>
          </a:p>
          <a:p>
            <a:endParaRPr lang="en-US" dirty="0" smtClean="0"/>
          </a:p>
          <a:p>
            <a:r>
              <a:rPr lang="en-US" dirty="0" smtClean="0"/>
              <a:t>Wellness Week				</a:t>
            </a:r>
          </a:p>
          <a:p>
            <a:endParaRPr lang="en-US" dirty="0" smtClean="0"/>
          </a:p>
          <a:p>
            <a:r>
              <a:rPr lang="en-US" dirty="0" smtClean="0"/>
              <a:t>Valentine’s Day fun				</a:t>
            </a:r>
          </a:p>
          <a:p>
            <a:r>
              <a:rPr lang="en-US" dirty="0" smtClean="0"/>
              <a:t>Butte College Family Music Festival</a:t>
            </a:r>
          </a:p>
          <a:p>
            <a:endParaRPr lang="en-US" dirty="0" smtClean="0"/>
          </a:p>
          <a:p>
            <a:r>
              <a:rPr lang="en-US" dirty="0" smtClean="0"/>
              <a:t>Earth Day Festival</a:t>
            </a:r>
          </a:p>
          <a:p>
            <a:endParaRPr lang="en-US" dirty="0" smtClean="0"/>
          </a:p>
          <a:p>
            <a:r>
              <a:rPr lang="en-US" dirty="0" smtClean="0"/>
              <a:t>Student Awards Celebration</a:t>
            </a:r>
          </a:p>
          <a:p>
            <a:endParaRPr lang="en-US" dirty="0" smtClean="0"/>
          </a:p>
          <a:p>
            <a:r>
              <a:rPr lang="en-US" dirty="0" smtClean="0"/>
              <a:t>Club Promotion Week</a:t>
            </a:r>
          </a:p>
          <a:p>
            <a:endParaRPr lang="en-US" dirty="0" smtClean="0"/>
          </a:p>
          <a:p>
            <a:r>
              <a:rPr lang="en-US" dirty="0" smtClean="0"/>
              <a:t>Club Challenge Week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Chico Center Spirit Day</a:t>
            </a:r>
          </a:p>
          <a:p>
            <a:endParaRPr lang="en-US" dirty="0" smtClean="0"/>
          </a:p>
          <a:p>
            <a:r>
              <a:rPr lang="en-US" dirty="0" smtClean="0"/>
              <a:t>AS Give Away Days	</a:t>
            </a:r>
          </a:p>
          <a:p>
            <a:endParaRPr lang="en-US" dirty="0"/>
          </a:p>
        </p:txBody>
      </p:sp>
      <p:pic>
        <p:nvPicPr>
          <p:cNvPr id="4" name="Picture 3" descr="Halloween office winners 2010.JPG"/>
          <p:cNvPicPr>
            <a:picLocks noChangeAspect="1"/>
          </p:cNvPicPr>
          <p:nvPr/>
        </p:nvPicPr>
        <p:blipFill>
          <a:blip r:embed="rId2" cstate="print"/>
          <a:srcRect b="2222"/>
          <a:stretch>
            <a:fillRect/>
          </a:stretch>
        </p:blipFill>
        <p:spPr>
          <a:xfrm>
            <a:off x="6172200" y="4114800"/>
            <a:ext cx="2286000" cy="1676400"/>
          </a:xfrm>
          <a:prstGeom prst="rect">
            <a:avLst/>
          </a:prstGeom>
        </p:spPr>
      </p:pic>
      <p:pic>
        <p:nvPicPr>
          <p:cNvPr id="6" name="Picture 5" descr="diversity summit group in circle 2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28962" y="4114800"/>
            <a:ext cx="223520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Special Project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914400"/>
            <a:ext cx="8183880" cy="380390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Campus Graphics computers $4.5K</a:t>
            </a:r>
          </a:p>
          <a:p>
            <a:endParaRPr lang="en-US" sz="1800" dirty="0" smtClean="0"/>
          </a:p>
          <a:p>
            <a:r>
              <a:rPr lang="en-US" sz="1800" dirty="0" smtClean="0"/>
              <a:t>Butte College Professional Clothing Closet $500</a:t>
            </a:r>
          </a:p>
          <a:p>
            <a:endParaRPr lang="en-US" sz="1800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667000"/>
            <a:ext cx="3200400" cy="212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667000"/>
            <a:ext cx="2332328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6758</TotalTime>
  <Words>988</Words>
  <Application>Microsoft Macintosh PowerPoint</Application>
  <PresentationFormat>On-screen Show (4:3)</PresentationFormat>
  <Paragraphs>504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Aspect</vt:lpstr>
      <vt:lpstr>Associated Students</vt:lpstr>
      <vt:lpstr>Mission</vt:lpstr>
      <vt:lpstr>AS Core Staff</vt:lpstr>
      <vt:lpstr>Student Program Assistants</vt:lpstr>
      <vt:lpstr>AS Officers</vt:lpstr>
      <vt:lpstr>PowerPoint Presentation</vt:lpstr>
      <vt:lpstr>Campus Clubs</vt:lpstr>
      <vt:lpstr>AS Events</vt:lpstr>
      <vt:lpstr>AS Special Project Support</vt:lpstr>
      <vt:lpstr>AS Initiatives (partial list)</vt:lpstr>
      <vt:lpstr>AS Co-Sponsored Events</vt:lpstr>
      <vt:lpstr>Annual Campus Program Support</vt:lpstr>
      <vt:lpstr>Community Partnerships</vt:lpstr>
      <vt:lpstr>Leadership Development</vt:lpstr>
      <vt:lpstr>State-wide Involvement</vt:lpstr>
      <vt:lpstr>Student Ambassador Program</vt:lpstr>
      <vt:lpstr>AS Programs &amp; Special Projects</vt:lpstr>
      <vt:lpstr>AS Culture &amp; Community Ctr.</vt:lpstr>
      <vt:lpstr>AS Sustainability Resource Ctr.</vt:lpstr>
      <vt:lpstr>Public Events Grants   Total $8,080</vt:lpstr>
      <vt:lpstr>AS Grants   Total $16,700</vt:lpstr>
      <vt:lpstr> InterClub Council Grants Total $ 14, 912.12</vt:lpstr>
      <vt:lpstr>We love what we do!</vt:lpstr>
      <vt:lpstr>We couldn’t have done it without you!  Thank you!</vt:lpstr>
    </vt:vector>
  </TitlesOfParts>
  <Company>Butte-Glenn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Associated Students</dc:title>
  <dc:creator>munsonke</dc:creator>
  <cp:lastModifiedBy>Schwalm, Becca</cp:lastModifiedBy>
  <cp:revision>207</cp:revision>
  <dcterms:created xsi:type="dcterms:W3CDTF">2010-05-05T16:12:04Z</dcterms:created>
  <dcterms:modified xsi:type="dcterms:W3CDTF">2012-01-09T19:35:05Z</dcterms:modified>
</cp:coreProperties>
</file>